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73" r:id="rId2"/>
    <p:sldId id="509" r:id="rId3"/>
    <p:sldId id="628" r:id="rId4"/>
    <p:sldId id="502" r:id="rId5"/>
    <p:sldId id="695" r:id="rId6"/>
    <p:sldId id="675" r:id="rId7"/>
    <p:sldId id="508" r:id="rId8"/>
    <p:sldId id="676" r:id="rId9"/>
    <p:sldId id="464" r:id="rId10"/>
    <p:sldId id="468" r:id="rId11"/>
    <p:sldId id="698" r:id="rId12"/>
    <p:sldId id="699" r:id="rId13"/>
    <p:sldId id="701" r:id="rId14"/>
    <p:sldId id="700" r:id="rId15"/>
    <p:sldId id="703" r:id="rId16"/>
    <p:sldId id="704" r:id="rId17"/>
    <p:sldId id="696" r:id="rId18"/>
    <p:sldId id="520" r:id="rId19"/>
    <p:sldId id="672" r:id="rId20"/>
    <p:sldId id="457" r:id="rId21"/>
    <p:sldId id="697" r:id="rId22"/>
    <p:sldId id="459" r:id="rId23"/>
    <p:sldId id="467" r:id="rId24"/>
    <p:sldId id="460" r:id="rId25"/>
    <p:sldId id="466" r:id="rId26"/>
    <p:sldId id="691" r:id="rId27"/>
    <p:sldId id="677" r:id="rId28"/>
    <p:sldId id="642" r:id="rId29"/>
    <p:sldId id="25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93D"/>
    <a:srgbClr val="323333"/>
    <a:srgbClr val="989999"/>
    <a:srgbClr val="C9E4C1"/>
    <a:srgbClr val="0010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50" autoAdjust="0"/>
    <p:restoredTop sz="93309" autoAdjust="0"/>
  </p:normalViewPr>
  <p:slideViewPr>
    <p:cSldViewPr snapToGrid="0" snapToObjects="1">
      <p:cViewPr>
        <p:scale>
          <a:sx n="95" d="100"/>
          <a:sy n="95" d="100"/>
        </p:scale>
        <p:origin x="1336" y="-2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3E1D14-69F1-2B4A-A83F-AD08C3DDB7D7}" type="datetimeFigureOut">
              <a:rPr lang="en-US" smtClean="0"/>
              <a:pPr/>
              <a:t>11/5/17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49542-F523-4D45-8AC7-EC424E994B57}" type="slidenum">
              <a:rPr lang="en-US" smtClean="0"/>
              <a:pPr/>
              <a:t>‹#›</a:t>
            </a:fld>
            <a:endParaRPr lang="en-US"/>
          </a:p>
        </p:txBody>
      </p:sp>
    </p:spTree>
    <p:extLst>
      <p:ext uri="{BB962C8B-B14F-4D97-AF65-F5344CB8AC3E}">
        <p14:creationId xmlns:p14="http://schemas.microsoft.com/office/powerpoint/2010/main" val="25078983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a:t>
            </a:fld>
            <a:endParaRPr lang="en-US"/>
          </a:p>
        </p:txBody>
      </p:sp>
    </p:spTree>
    <p:extLst>
      <p:ext uri="{BB962C8B-B14F-4D97-AF65-F5344CB8AC3E}">
        <p14:creationId xmlns:p14="http://schemas.microsoft.com/office/powerpoint/2010/main" val="749469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employment contract should define “cause”.</a:t>
            </a:r>
            <a:r>
              <a:rPr lang="en-US" sz="1200" baseline="0" dirty="0" smtClean="0"/>
              <a:t> Under this clause, if an exec </a:t>
            </a:r>
            <a:r>
              <a:rPr lang="en-US" sz="1200" b="0" i="0" kern="1200" dirty="0" smtClean="0">
                <a:solidFill>
                  <a:schemeClr val="tx1"/>
                </a:solidFill>
                <a:effectLst/>
                <a:latin typeface="+mn-lt"/>
                <a:ea typeface="+mn-ea"/>
                <a:cs typeface="+mn-cs"/>
              </a:rPr>
              <a:t>is terminated for cause,  or if the employment agreement is not renewed at the end of its term, severance is not payable.</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16</a:t>
            </a:fld>
            <a:endParaRPr lang="en-US"/>
          </a:p>
        </p:txBody>
      </p:sp>
    </p:spTree>
    <p:extLst>
      <p:ext uri="{BB962C8B-B14F-4D97-AF65-F5344CB8AC3E}">
        <p14:creationId xmlns:p14="http://schemas.microsoft.com/office/powerpoint/2010/main" val="659188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22</a:t>
            </a:fld>
            <a:endParaRPr lang="en-US"/>
          </a:p>
        </p:txBody>
      </p:sp>
    </p:spTree>
    <p:extLst>
      <p:ext uri="{BB962C8B-B14F-4D97-AF65-F5344CB8AC3E}">
        <p14:creationId xmlns:p14="http://schemas.microsoft.com/office/powerpoint/2010/main" val="21547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people need to know if updates need to be</a:t>
            </a:r>
            <a:r>
              <a:rPr lang="en-US" baseline="0" dirty="0" smtClean="0"/>
              <a:t> made to the Handbook or Agreement?</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27</a:t>
            </a:fld>
            <a:endParaRPr lang="en-US"/>
          </a:p>
        </p:txBody>
      </p:sp>
    </p:spTree>
    <p:extLst>
      <p:ext uri="{BB962C8B-B14F-4D97-AF65-F5344CB8AC3E}">
        <p14:creationId xmlns:p14="http://schemas.microsoft.com/office/powerpoint/2010/main" val="69648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contact information. My</a:t>
            </a:r>
            <a:r>
              <a:rPr lang="en-US" baseline="0" dirty="0" smtClean="0"/>
              <a:t> office address, cell phone number, email address. Feel free to reach out anytime for any reason.</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29</a:t>
            </a:fld>
            <a:endParaRPr lang="en-US"/>
          </a:p>
        </p:txBody>
      </p:sp>
    </p:spTree>
    <p:extLst>
      <p:ext uri="{BB962C8B-B14F-4D97-AF65-F5344CB8AC3E}">
        <p14:creationId xmlns:p14="http://schemas.microsoft.com/office/powerpoint/2010/main" val="236848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so, so, so appreciative you are here!</a:t>
            </a:r>
          </a:p>
          <a:p>
            <a:endParaRPr lang="en-US" dirty="0" smtClean="0"/>
          </a:p>
          <a:p>
            <a:r>
              <a:rPr lang="en-US" dirty="0" smtClean="0"/>
              <a:t>Please</a:t>
            </a:r>
            <a:r>
              <a:rPr lang="en-US" baseline="0" dirty="0" smtClean="0"/>
              <a:t> ask questions.</a:t>
            </a:r>
          </a:p>
          <a:p>
            <a:endParaRPr lang="en-US" baseline="0" dirty="0" smtClean="0"/>
          </a:p>
          <a:p>
            <a:r>
              <a:rPr lang="en-US" baseline="0" dirty="0" smtClean="0"/>
              <a:t>Is there any way a live program makes sense? Only if you ask questions and get a dialogue going.</a:t>
            </a:r>
          </a:p>
          <a:p>
            <a:endParaRPr lang="en-US" baseline="0" dirty="0" smtClean="0"/>
          </a:p>
          <a:p>
            <a:r>
              <a:rPr lang="en-US" baseline="0" dirty="0" smtClean="0"/>
              <a:t>Candy!</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2</a:t>
            </a:fld>
            <a:endParaRPr lang="en-US"/>
          </a:p>
        </p:txBody>
      </p:sp>
    </p:spTree>
    <p:extLst>
      <p:ext uri="{BB962C8B-B14F-4D97-AF65-F5344CB8AC3E}">
        <p14:creationId xmlns:p14="http://schemas.microsoft.com/office/powerpoint/2010/main" val="355488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3</a:t>
            </a:fld>
            <a:endParaRPr lang="en-US" dirty="0"/>
          </a:p>
        </p:txBody>
      </p:sp>
    </p:spTree>
    <p:extLst>
      <p:ext uri="{BB962C8B-B14F-4D97-AF65-F5344CB8AC3E}">
        <p14:creationId xmlns:p14="http://schemas.microsoft.com/office/powerpoint/2010/main" val="188158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mission of my law firm translates into five core services. </a:t>
            </a:r>
          </a:p>
          <a:p>
            <a:endParaRPr lang="en-US" baseline="0" dirty="0" smtClean="0"/>
          </a:p>
          <a:p>
            <a:r>
              <a:rPr lang="en-US" baseline="0" dirty="0" smtClean="0"/>
              <a:t>First, wills trusts, estates and estate planning. These are the topics that will spend our time together discussion.</a:t>
            </a:r>
          </a:p>
          <a:p>
            <a:endParaRPr lang="en-US" baseline="0" dirty="0" smtClean="0"/>
          </a:p>
          <a:p>
            <a:r>
              <a:rPr lang="en-US" baseline="0" dirty="0" smtClean="0"/>
              <a:t>Second, I conduct training for nonprofit boards. For example, later this week I’m going to speak to a nonprofit – a community foundation -- about donors and noncash assets.</a:t>
            </a:r>
          </a:p>
          <a:p>
            <a:endParaRPr lang="en-US" baseline="0" dirty="0" smtClean="0"/>
          </a:p>
          <a:p>
            <a:r>
              <a:rPr lang="en-US" baseline="0" dirty="0" smtClean="0"/>
              <a:t>Third, employment law guidance. Two quick examples. I’ll counsel nonprofits, and yes, small businesses, too, about firing employees. Make sure documentation is in order, and so on. Also, I’ll often draft employee handbooks for nonprofits.</a:t>
            </a:r>
          </a:p>
          <a:p>
            <a:endParaRPr lang="en-US" baseline="0" dirty="0" smtClean="0"/>
          </a:p>
          <a:p>
            <a:r>
              <a:rPr lang="en-US" baseline="0" dirty="0" smtClean="0"/>
              <a:t>Fourth service. I’ll handle compliance issues for nonprofits. I’ll start nonprofits – help the nonprofit complete a 1023 form and other paperwork to become a 501c3.</a:t>
            </a:r>
          </a:p>
          <a:p>
            <a:endParaRPr lang="en-US" baseline="0" dirty="0" smtClean="0"/>
          </a:p>
          <a:p>
            <a:r>
              <a:rPr lang="en-US" baseline="0" dirty="0" smtClean="0"/>
              <a:t>Fifth service. I’ll work with nonprofits and donors on complex gifts. If a donor wants to give a nonprofit a noncash asset, like real estate or a collection of antiques, I’ll help the parties with the legal paperwork. I may also draft gift agreements between the parties.</a:t>
            </a:r>
          </a:p>
          <a:p>
            <a:endParaRPr lang="en-US" baseline="0" dirty="0" smtClean="0"/>
          </a:p>
          <a:p>
            <a:r>
              <a:rPr lang="en-US" baseline="0" dirty="0" smtClean="0"/>
              <a:t>Again, these are my five core services. </a:t>
            </a:r>
          </a:p>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4</a:t>
            </a:fld>
            <a:endParaRPr lang="en-US"/>
          </a:p>
        </p:txBody>
      </p:sp>
    </p:spTree>
    <p:extLst>
      <p:ext uri="{BB962C8B-B14F-4D97-AF65-F5344CB8AC3E}">
        <p14:creationId xmlns:p14="http://schemas.microsoft.com/office/powerpoint/2010/main" val="129022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is obvious, but incredibly important. The math has to work out. Clearly spelling out compensation can protect against benefit scrutiny. When determining salary, board should look to</a:t>
            </a:r>
            <a:r>
              <a:rPr lang="en-US" sz="1200" baseline="0" dirty="0" smtClean="0"/>
              <a:t> similarly qualified organization execs’ salaries; take into account location (cost of living). </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9</a:t>
            </a:fld>
            <a:endParaRPr lang="en-US"/>
          </a:p>
        </p:txBody>
      </p:sp>
    </p:spTree>
    <p:extLst>
      <p:ext uri="{BB962C8B-B14F-4D97-AF65-F5344CB8AC3E}">
        <p14:creationId xmlns:p14="http://schemas.microsoft.com/office/powerpoint/2010/main" val="43052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state laws governing</a:t>
            </a:r>
            <a:r>
              <a:rPr lang="en-US" baseline="0" dirty="0" smtClean="0"/>
              <a:t> the employee agreement can be different from the state the employee resides/physically works in. </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11</a:t>
            </a:fld>
            <a:endParaRPr lang="en-US"/>
          </a:p>
        </p:txBody>
      </p:sp>
    </p:spTree>
    <p:extLst>
      <p:ext uri="{BB962C8B-B14F-4D97-AF65-F5344CB8AC3E}">
        <p14:creationId xmlns:p14="http://schemas.microsoft.com/office/powerpoint/2010/main" val="122203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Supreme Court has said you can waive your right to a jury trial. </a:t>
            </a:r>
          </a:p>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13</a:t>
            </a:fld>
            <a:endParaRPr lang="en-US"/>
          </a:p>
        </p:txBody>
      </p:sp>
    </p:spTree>
    <p:extLst>
      <p:ext uri="{BB962C8B-B14F-4D97-AF65-F5344CB8AC3E}">
        <p14:creationId xmlns:p14="http://schemas.microsoft.com/office/powerpoint/2010/main" val="1532890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However, it should still allow the board to exercise its fiduciary duties to the corporation in the event the executive director is not performing to the stated standards. </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14</a:t>
            </a:fld>
            <a:endParaRPr lang="en-US"/>
          </a:p>
        </p:txBody>
      </p:sp>
    </p:spTree>
    <p:extLst>
      <p:ext uri="{BB962C8B-B14F-4D97-AF65-F5344CB8AC3E}">
        <p14:creationId xmlns:p14="http://schemas.microsoft.com/office/powerpoint/2010/main" val="204347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However, it should still allow the board to exercise its fiduciary duties to the corporation in the event the executive director is not performing to the stated standards. Note that the IRS can charge fines to the board members who approve</a:t>
            </a:r>
            <a:r>
              <a:rPr lang="en-US" sz="1200" baseline="0" dirty="0" smtClean="0"/>
              <a:t> excessive compensation for executives</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15</a:t>
            </a:fld>
            <a:endParaRPr lang="en-US"/>
          </a:p>
        </p:txBody>
      </p:sp>
    </p:spTree>
    <p:extLst>
      <p:ext uri="{BB962C8B-B14F-4D97-AF65-F5344CB8AC3E}">
        <p14:creationId xmlns:p14="http://schemas.microsoft.com/office/powerpoint/2010/main" val="75267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1-15-GF-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916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01-15-GF-PP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5106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01-15-GF-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692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conten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35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721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grayscl/>
            <a:alphaModFix amt="70000"/>
            <a:extLst>
              <a:ext uri="{28A0092B-C50C-407E-A947-70E740481C1C}">
                <a14:useLocalDpi xmlns:a14="http://schemas.microsoft.com/office/drawing/2010/main" val="0"/>
              </a:ext>
            </a:extLst>
          </a:blip>
          <a:srcRect t="15339" b="-393"/>
          <a:stretch/>
        </p:blipFill>
        <p:spPr>
          <a:xfrm>
            <a:off x="12845" y="1089211"/>
            <a:ext cx="9144000" cy="5190565"/>
          </a:xfrm>
          <a:prstGeom prst="rect">
            <a:avLst/>
          </a:prstGeom>
        </p:spPr>
      </p:pic>
      <p:sp>
        <p:nvSpPr>
          <p:cNvPr id="7" name="TextBox 6"/>
          <p:cNvSpPr txBox="1"/>
          <p:nvPr/>
        </p:nvSpPr>
        <p:spPr>
          <a:xfrm>
            <a:off x="12845" y="3628943"/>
            <a:ext cx="9144000" cy="1938992"/>
          </a:xfrm>
          <a:prstGeom prst="rect">
            <a:avLst/>
          </a:prstGeom>
          <a:noFill/>
        </p:spPr>
        <p:txBody>
          <a:bodyPr wrap="square" rtlCol="0">
            <a:spAutoFit/>
          </a:bodyPr>
          <a:lstStyle/>
          <a:p>
            <a:pPr algn="ctr"/>
            <a:r>
              <a:rPr lang="en-US" sz="6000" b="1" dirty="0" smtClean="0"/>
              <a:t>Clauses </a:t>
            </a:r>
            <a:r>
              <a:rPr lang="en-US" sz="6000" b="1" dirty="0"/>
              <a:t>That Should Be In Every Executive's </a:t>
            </a:r>
            <a:r>
              <a:rPr lang="en-US" sz="6000" b="1" dirty="0" smtClean="0"/>
              <a:t>Contract</a:t>
            </a:r>
            <a:endParaRPr lang="en-US" sz="5500" b="1" dirty="0">
              <a:latin typeface="Arial"/>
              <a:cs typeface="Arial"/>
            </a:endParaRPr>
          </a:p>
        </p:txBody>
      </p:sp>
      <p:sp>
        <p:nvSpPr>
          <p:cNvPr id="8" name="Rectangle 7"/>
          <p:cNvSpPr/>
          <p:nvPr/>
        </p:nvSpPr>
        <p:spPr>
          <a:xfrm>
            <a:off x="0" y="5484543"/>
            <a:ext cx="9156845" cy="795233"/>
          </a:xfrm>
          <a:prstGeom prst="rect">
            <a:avLst/>
          </a:prstGeom>
          <a:solidFill>
            <a:srgbClr val="95C9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536366" y="5651326"/>
            <a:ext cx="8071264" cy="461665"/>
          </a:xfrm>
          <a:prstGeom prst="rect">
            <a:avLst/>
          </a:prstGeom>
        </p:spPr>
        <p:txBody>
          <a:bodyPr wrap="square">
            <a:spAutoFit/>
          </a:bodyPr>
          <a:lstStyle/>
          <a:p>
            <a:pPr algn="ctr" defTabSz="457200"/>
            <a:r>
              <a:rPr lang="en-US" sz="2400" dirty="0">
                <a:solidFill>
                  <a:prstClr val="white"/>
                </a:solidFill>
                <a:latin typeface="Arial"/>
                <a:cs typeface="Arial"/>
              </a:rPr>
              <a:t>Gordon </a:t>
            </a:r>
            <a:r>
              <a:rPr lang="en-US" sz="2400" dirty="0" smtClean="0">
                <a:solidFill>
                  <a:prstClr val="white"/>
                </a:solidFill>
                <a:latin typeface="Arial"/>
                <a:cs typeface="Arial"/>
              </a:rPr>
              <a:t>Fischer, J.D.  |  November </a:t>
            </a:r>
            <a:r>
              <a:rPr lang="en-US" sz="2400" dirty="0">
                <a:solidFill>
                  <a:prstClr val="white"/>
                </a:solidFill>
                <a:latin typeface="Arial"/>
                <a:cs typeface="Arial"/>
              </a:rPr>
              <a:t>3</a:t>
            </a:r>
            <a:r>
              <a:rPr lang="en-US" sz="2400" dirty="0" smtClean="0">
                <a:solidFill>
                  <a:prstClr val="white"/>
                </a:solidFill>
                <a:latin typeface="Arial"/>
                <a:cs typeface="Arial"/>
              </a:rPr>
              <a:t>, </a:t>
            </a:r>
            <a:r>
              <a:rPr lang="en-US" sz="2400" dirty="0">
                <a:solidFill>
                  <a:prstClr val="white"/>
                </a:solidFill>
                <a:latin typeface="Arial"/>
                <a:cs typeface="Arial"/>
              </a:rPr>
              <a:t>2017</a:t>
            </a:r>
          </a:p>
        </p:txBody>
      </p:sp>
      <p:sp>
        <p:nvSpPr>
          <p:cNvPr id="5" name="Rectangle 4"/>
          <p:cNvSpPr/>
          <p:nvPr/>
        </p:nvSpPr>
        <p:spPr>
          <a:xfrm>
            <a:off x="1994721" y="1089211"/>
            <a:ext cx="5154553" cy="1015663"/>
          </a:xfrm>
          <a:prstGeom prst="rect">
            <a:avLst/>
          </a:prstGeom>
        </p:spPr>
        <p:txBody>
          <a:bodyPr wrap="none">
            <a:spAutoFit/>
          </a:bodyPr>
          <a:lstStyle/>
          <a:p>
            <a:pPr algn="ctr"/>
            <a:r>
              <a:rPr lang="en-US" sz="6000" b="1" dirty="0"/>
              <a:t>Essential Eight: </a:t>
            </a:r>
          </a:p>
        </p:txBody>
      </p:sp>
    </p:spTree>
    <p:extLst>
      <p:ext uri="{BB962C8B-B14F-4D97-AF65-F5344CB8AC3E}">
        <p14:creationId xmlns:p14="http://schemas.microsoft.com/office/powerpoint/2010/main" val="1640826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03910"/>
            <a:ext cx="9144000" cy="784830"/>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2. Integration Clause</a:t>
            </a:r>
          </a:p>
        </p:txBody>
      </p:sp>
      <p:cxnSp>
        <p:nvCxnSpPr>
          <p:cNvPr id="7" name="Straight Connector 6"/>
          <p:cNvCxnSpPr/>
          <p:nvPr/>
        </p:nvCxnSpPr>
        <p:spPr>
          <a:xfrm>
            <a:off x="694680" y="1019043"/>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174812" y="1742312"/>
            <a:ext cx="3246344" cy="4493538"/>
          </a:xfrm>
          <a:prstGeom prst="rect">
            <a:avLst/>
          </a:prstGeom>
          <a:noFill/>
        </p:spPr>
        <p:txBody>
          <a:bodyPr wrap="square" rtlCol="0">
            <a:spAutoFit/>
          </a:bodyPr>
          <a:lstStyle/>
          <a:p>
            <a:pPr lvl="0"/>
            <a:r>
              <a:rPr lang="en-US" sz="3600" dirty="0" smtClean="0">
                <a:latin typeface="Arial" charset="0"/>
                <a:ea typeface="Arial" charset="0"/>
                <a:cs typeface="Arial" charset="0"/>
              </a:rPr>
              <a:t>State that all </a:t>
            </a:r>
            <a:r>
              <a:rPr lang="en-US" sz="3600" dirty="0">
                <a:latin typeface="Arial" charset="0"/>
                <a:ea typeface="Arial" charset="0"/>
                <a:cs typeface="Arial" charset="0"/>
              </a:rPr>
              <a:t>prior </a:t>
            </a:r>
            <a:r>
              <a:rPr lang="en-US" sz="3600" dirty="0" smtClean="0">
                <a:latin typeface="Arial" charset="0"/>
                <a:ea typeface="Arial" charset="0"/>
                <a:cs typeface="Arial" charset="0"/>
              </a:rPr>
              <a:t>discussions, </a:t>
            </a:r>
            <a:r>
              <a:rPr lang="en-US" sz="3600" dirty="0">
                <a:latin typeface="Arial" charset="0"/>
                <a:ea typeface="Arial" charset="0"/>
                <a:cs typeface="Arial" charset="0"/>
              </a:rPr>
              <a:t>negotiations</a:t>
            </a:r>
            <a:r>
              <a:rPr lang="en-US" sz="3600" dirty="0" smtClean="0">
                <a:latin typeface="Arial" charset="0"/>
                <a:ea typeface="Arial" charset="0"/>
                <a:cs typeface="Arial" charset="0"/>
              </a:rPr>
              <a:t>, &amp; </a:t>
            </a:r>
            <a:r>
              <a:rPr lang="en-US" sz="3600" dirty="0">
                <a:latin typeface="Arial" charset="0"/>
                <a:ea typeface="Arial" charset="0"/>
                <a:cs typeface="Arial" charset="0"/>
              </a:rPr>
              <a:t>previous </a:t>
            </a:r>
            <a:r>
              <a:rPr lang="en-US" sz="3600" dirty="0" smtClean="0">
                <a:latin typeface="Arial" charset="0"/>
                <a:ea typeface="Arial" charset="0"/>
                <a:cs typeface="Arial" charset="0"/>
              </a:rPr>
              <a:t>drafts are </a:t>
            </a:r>
            <a:r>
              <a:rPr lang="en-US" sz="3600" dirty="0">
                <a:latin typeface="Arial" charset="0"/>
                <a:ea typeface="Arial" charset="0"/>
                <a:cs typeface="Arial" charset="0"/>
              </a:rPr>
              <a:t>void and null </a:t>
            </a:r>
          </a:p>
          <a:p>
            <a:pPr algn="ctr"/>
            <a:endParaRPr lang="en-US" sz="3400" dirty="0">
              <a:solidFill>
                <a:schemeClr val="tx1">
                  <a:lumMod val="75000"/>
                  <a:lumOff val="25000"/>
                </a:schemeClr>
              </a:solidFill>
              <a:latin typeface="Arial"/>
              <a:cs typeface="Arial"/>
            </a:endParaRPr>
          </a:p>
        </p:txBody>
      </p:sp>
      <p:cxnSp>
        <p:nvCxnSpPr>
          <p:cNvPr id="5" name="Straight Connector 4"/>
          <p:cNvCxnSpPr/>
          <p:nvPr/>
        </p:nvCxnSpPr>
        <p:spPr>
          <a:xfrm>
            <a:off x="694680" y="15012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071" y="1742312"/>
            <a:ext cx="5253329" cy="3502219"/>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679010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TextBox 5"/>
          <p:cNvSpPr txBox="1"/>
          <p:nvPr/>
        </p:nvSpPr>
        <p:spPr>
          <a:xfrm>
            <a:off x="0" y="203910"/>
            <a:ext cx="9144000" cy="784830"/>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3. Governance Clause</a:t>
            </a:r>
          </a:p>
        </p:txBody>
      </p:sp>
      <p:cxnSp>
        <p:nvCxnSpPr>
          <p:cNvPr id="7" name="Straight Connector 6"/>
          <p:cNvCxnSpPr/>
          <p:nvPr/>
        </p:nvCxnSpPr>
        <p:spPr>
          <a:xfrm>
            <a:off x="694680" y="1019043"/>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5553636" y="3906902"/>
            <a:ext cx="3421156" cy="1938992"/>
          </a:xfrm>
          <a:prstGeom prst="rect">
            <a:avLst/>
          </a:prstGeom>
          <a:noFill/>
        </p:spPr>
        <p:txBody>
          <a:bodyPr wrap="square" rtlCol="0">
            <a:spAutoFit/>
          </a:bodyPr>
          <a:lstStyle/>
          <a:p>
            <a:r>
              <a:rPr lang="en-US" sz="3000" b="1" dirty="0">
                <a:latin typeface="Arial" charset="0"/>
                <a:ea typeface="Arial" charset="0"/>
                <a:cs typeface="Arial" charset="0"/>
              </a:rPr>
              <a:t>S</a:t>
            </a:r>
            <a:r>
              <a:rPr lang="en-US" sz="3000" b="1" dirty="0" smtClean="0">
                <a:latin typeface="Arial" charset="0"/>
                <a:ea typeface="Arial" charset="0"/>
                <a:cs typeface="Arial" charset="0"/>
              </a:rPr>
              <a:t>pecify </a:t>
            </a:r>
            <a:r>
              <a:rPr lang="en-US" sz="3000" b="1" dirty="0">
                <a:latin typeface="Arial" charset="0"/>
                <a:ea typeface="Arial" charset="0"/>
                <a:cs typeface="Arial" charset="0"/>
              </a:rPr>
              <a:t>which </a:t>
            </a:r>
            <a:r>
              <a:rPr lang="en-US" sz="3000" b="1" dirty="0" smtClean="0">
                <a:latin typeface="Arial" charset="0"/>
                <a:ea typeface="Arial" charset="0"/>
                <a:cs typeface="Arial" charset="0"/>
              </a:rPr>
              <a:t>state’s laws govern the organization</a:t>
            </a:r>
            <a:endParaRPr lang="en-US" sz="3000" b="1" dirty="0">
              <a:latin typeface="Arial" charset="0"/>
              <a:ea typeface="Arial" charset="0"/>
              <a:cs typeface="Arial" charset="0"/>
            </a:endParaRPr>
          </a:p>
        </p:txBody>
      </p:sp>
      <p:cxnSp>
        <p:nvCxnSpPr>
          <p:cNvPr id="5" name="Straight Connector 4"/>
          <p:cNvCxnSpPr/>
          <p:nvPr/>
        </p:nvCxnSpPr>
        <p:spPr>
          <a:xfrm>
            <a:off x="694680" y="15012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61460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03910"/>
            <a:ext cx="9144000" cy="784830"/>
          </a:xfrm>
          <a:prstGeom prst="rect">
            <a:avLst/>
          </a:prstGeom>
          <a:noFill/>
        </p:spPr>
        <p:txBody>
          <a:bodyPr wrap="square" rtlCol="0">
            <a:spAutoFit/>
          </a:bodyPr>
          <a:lstStyle/>
          <a:p>
            <a:pPr lvl="0" algn="ctr">
              <a:buClr>
                <a:srgbClr val="95C93D"/>
              </a:buClr>
              <a:buSzPct val="150000"/>
            </a:pPr>
            <a:r>
              <a:rPr lang="en-US" sz="4500" b="1" dirty="0">
                <a:solidFill>
                  <a:srgbClr val="95C93D"/>
                </a:solidFill>
                <a:latin typeface="Arial"/>
                <a:cs typeface="Arial"/>
              </a:rPr>
              <a:t>4</a:t>
            </a:r>
            <a:r>
              <a:rPr lang="en-US" sz="4500" b="1" dirty="0" smtClean="0">
                <a:solidFill>
                  <a:srgbClr val="95C93D"/>
                </a:solidFill>
                <a:latin typeface="Arial"/>
                <a:cs typeface="Arial"/>
              </a:rPr>
              <a:t>. Forum Selection Clause</a:t>
            </a:r>
          </a:p>
        </p:txBody>
      </p:sp>
      <p:cxnSp>
        <p:nvCxnSpPr>
          <p:cNvPr id="7" name="Straight Connector 6"/>
          <p:cNvCxnSpPr/>
          <p:nvPr/>
        </p:nvCxnSpPr>
        <p:spPr>
          <a:xfrm>
            <a:off x="694680" y="1019043"/>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5728447" y="1849888"/>
            <a:ext cx="3079375" cy="3385542"/>
          </a:xfrm>
          <a:prstGeom prst="rect">
            <a:avLst/>
          </a:prstGeom>
          <a:noFill/>
        </p:spPr>
        <p:txBody>
          <a:bodyPr wrap="square" rtlCol="0">
            <a:spAutoFit/>
          </a:bodyPr>
          <a:lstStyle/>
          <a:p>
            <a:r>
              <a:rPr lang="en-US" sz="3000" dirty="0">
                <a:latin typeface="Arial" charset="0"/>
                <a:ea typeface="Arial" charset="0"/>
                <a:cs typeface="Arial" charset="0"/>
              </a:rPr>
              <a:t>D</a:t>
            </a:r>
            <a:r>
              <a:rPr lang="en-US" sz="3000" dirty="0" smtClean="0">
                <a:latin typeface="Arial" charset="0"/>
                <a:ea typeface="Arial" charset="0"/>
                <a:cs typeface="Arial" charset="0"/>
              </a:rPr>
              <a:t>esignates </a:t>
            </a:r>
            <a:r>
              <a:rPr lang="en-US" sz="3000" dirty="0">
                <a:latin typeface="Arial" charset="0"/>
                <a:ea typeface="Arial" charset="0"/>
                <a:cs typeface="Arial" charset="0"/>
              </a:rPr>
              <a:t>the court and location where the parties </a:t>
            </a:r>
            <a:r>
              <a:rPr lang="en-US" sz="3000" dirty="0" smtClean="0">
                <a:latin typeface="Arial" charset="0"/>
                <a:ea typeface="Arial" charset="0"/>
                <a:cs typeface="Arial" charset="0"/>
              </a:rPr>
              <a:t>would have </a:t>
            </a:r>
            <a:r>
              <a:rPr lang="en-US" sz="3000" dirty="0">
                <a:latin typeface="Arial" charset="0"/>
                <a:ea typeface="Arial" charset="0"/>
                <a:cs typeface="Arial" charset="0"/>
              </a:rPr>
              <a:t>their legal dispute </a:t>
            </a:r>
            <a:r>
              <a:rPr lang="en-US" sz="3000" dirty="0" smtClean="0">
                <a:latin typeface="Arial" charset="0"/>
                <a:ea typeface="Arial" charset="0"/>
                <a:cs typeface="Arial" charset="0"/>
              </a:rPr>
              <a:t>decided</a:t>
            </a:r>
            <a:r>
              <a:rPr lang="en-US" sz="3600" dirty="0">
                <a:latin typeface="Arial" charset="0"/>
                <a:ea typeface="Arial" charset="0"/>
                <a:cs typeface="Arial" charset="0"/>
              </a:rPr>
              <a:t/>
            </a:r>
            <a:br>
              <a:rPr lang="en-US" sz="3600" dirty="0">
                <a:latin typeface="Arial" charset="0"/>
                <a:ea typeface="Arial" charset="0"/>
                <a:cs typeface="Arial" charset="0"/>
              </a:rPr>
            </a:br>
            <a:endParaRPr lang="en-US" sz="3400" dirty="0">
              <a:solidFill>
                <a:schemeClr val="tx1">
                  <a:lumMod val="75000"/>
                  <a:lumOff val="25000"/>
                </a:schemeClr>
              </a:solidFill>
              <a:latin typeface="Arial" charset="0"/>
              <a:ea typeface="Arial" charset="0"/>
              <a:cs typeface="Arial" charset="0"/>
            </a:endParaRPr>
          </a:p>
        </p:txBody>
      </p:sp>
      <p:cxnSp>
        <p:nvCxnSpPr>
          <p:cNvPr id="5" name="Straight Connector 4"/>
          <p:cNvCxnSpPr/>
          <p:nvPr/>
        </p:nvCxnSpPr>
        <p:spPr>
          <a:xfrm>
            <a:off x="694680" y="15012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92" y="1573306"/>
            <a:ext cx="4994573" cy="3329715"/>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843121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03910"/>
            <a:ext cx="9144000" cy="784830"/>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5. Dispute Resolution Clause</a:t>
            </a:r>
          </a:p>
        </p:txBody>
      </p:sp>
      <p:cxnSp>
        <p:nvCxnSpPr>
          <p:cNvPr id="7" name="Straight Connector 6"/>
          <p:cNvCxnSpPr/>
          <p:nvPr/>
        </p:nvCxnSpPr>
        <p:spPr>
          <a:xfrm>
            <a:off x="694680" y="1019043"/>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255494" y="1803340"/>
            <a:ext cx="2514600" cy="2400657"/>
          </a:xfrm>
          <a:prstGeom prst="rect">
            <a:avLst/>
          </a:prstGeom>
          <a:noFill/>
        </p:spPr>
        <p:txBody>
          <a:bodyPr wrap="square" rtlCol="0">
            <a:spAutoFit/>
          </a:bodyPr>
          <a:lstStyle/>
          <a:p>
            <a:pPr lvl="0"/>
            <a:r>
              <a:rPr lang="en-US" sz="3000" dirty="0" smtClean="0">
                <a:latin typeface="Arial" charset="0"/>
                <a:ea typeface="Arial" charset="0"/>
                <a:cs typeface="Arial" charset="0"/>
              </a:rPr>
              <a:t>Waive </a:t>
            </a:r>
            <a:r>
              <a:rPr lang="en-US" sz="3000" dirty="0">
                <a:latin typeface="Arial" charset="0"/>
                <a:ea typeface="Arial" charset="0"/>
                <a:cs typeface="Arial" charset="0"/>
              </a:rPr>
              <a:t>right to jury trial </a:t>
            </a:r>
            <a:r>
              <a:rPr lang="en-US" sz="3000" dirty="0" smtClean="0">
                <a:latin typeface="Arial" charset="0"/>
                <a:ea typeface="Arial" charset="0"/>
                <a:cs typeface="Arial" charset="0"/>
              </a:rPr>
              <a:t>in lieu of arbitration/</a:t>
            </a:r>
          </a:p>
          <a:p>
            <a:pPr lvl="0"/>
            <a:r>
              <a:rPr lang="en-US" sz="3000" dirty="0" smtClean="0">
                <a:latin typeface="Arial" charset="0"/>
                <a:ea typeface="Arial" charset="0"/>
                <a:cs typeface="Arial" charset="0"/>
              </a:rPr>
              <a:t>mediation </a:t>
            </a:r>
          </a:p>
        </p:txBody>
      </p:sp>
      <p:cxnSp>
        <p:nvCxnSpPr>
          <p:cNvPr id="5" name="Straight Connector 4"/>
          <p:cNvCxnSpPr/>
          <p:nvPr/>
        </p:nvCxnSpPr>
        <p:spPr>
          <a:xfrm>
            <a:off x="694680" y="15012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255494" y="4879958"/>
            <a:ext cx="8888506" cy="1015663"/>
          </a:xfrm>
          <a:prstGeom prst="rect">
            <a:avLst/>
          </a:prstGeom>
          <a:noFill/>
        </p:spPr>
        <p:txBody>
          <a:bodyPr wrap="square" rtlCol="0">
            <a:spAutoFit/>
          </a:bodyPr>
          <a:lstStyle/>
          <a:p>
            <a:pPr lvl="0"/>
            <a:r>
              <a:rPr lang="en-US" sz="3000" b="1" dirty="0" smtClean="0">
                <a:solidFill>
                  <a:schemeClr val="bg1">
                    <a:lumMod val="50000"/>
                  </a:schemeClr>
                </a:solidFill>
                <a:latin typeface="Arial" charset="0"/>
                <a:ea typeface="Arial" charset="0"/>
                <a:cs typeface="Arial" charset="0"/>
              </a:rPr>
              <a:t>Since </a:t>
            </a:r>
            <a:r>
              <a:rPr lang="en-US" sz="3000" b="1" i="1" dirty="0" smtClean="0">
                <a:solidFill>
                  <a:schemeClr val="bg1">
                    <a:lumMod val="50000"/>
                  </a:schemeClr>
                </a:solidFill>
                <a:latin typeface="Arial" charset="0"/>
                <a:ea typeface="Arial" charset="0"/>
                <a:cs typeface="Arial" charset="0"/>
              </a:rPr>
              <a:t>forum selection </a:t>
            </a:r>
            <a:r>
              <a:rPr lang="en-US" sz="3000" b="1" dirty="0" smtClean="0">
                <a:solidFill>
                  <a:schemeClr val="bg1">
                    <a:lumMod val="50000"/>
                  </a:schemeClr>
                </a:solidFill>
                <a:latin typeface="Arial" charset="0"/>
                <a:ea typeface="Arial" charset="0"/>
                <a:cs typeface="Arial" charset="0"/>
              </a:rPr>
              <a:t>and </a:t>
            </a:r>
            <a:r>
              <a:rPr lang="en-US" sz="3000" b="1" i="1" dirty="0" smtClean="0">
                <a:solidFill>
                  <a:schemeClr val="bg1">
                    <a:lumMod val="50000"/>
                  </a:schemeClr>
                </a:solidFill>
                <a:latin typeface="Arial" charset="0"/>
                <a:ea typeface="Arial" charset="0"/>
                <a:cs typeface="Arial" charset="0"/>
              </a:rPr>
              <a:t>dispute resolution </a:t>
            </a:r>
            <a:r>
              <a:rPr lang="en-US" sz="3000" b="1" dirty="0" smtClean="0">
                <a:solidFill>
                  <a:schemeClr val="bg1">
                    <a:lumMod val="50000"/>
                  </a:schemeClr>
                </a:solidFill>
                <a:latin typeface="Arial" charset="0"/>
                <a:ea typeface="Arial" charset="0"/>
                <a:cs typeface="Arial" charset="0"/>
              </a:rPr>
              <a:t>are conflicting, have one OR the other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408" y="1344706"/>
            <a:ext cx="5473755" cy="3434738"/>
          </a:xfrm>
          <a:prstGeom prst="rect">
            <a:avLst/>
          </a:prstGeom>
        </p:spPr>
      </p:pic>
    </p:spTree>
    <p:extLst>
      <p:ext uri="{BB962C8B-B14F-4D97-AF65-F5344CB8AC3E}">
        <p14:creationId xmlns:p14="http://schemas.microsoft.com/office/powerpoint/2010/main" val="22765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03910"/>
            <a:ext cx="9144000" cy="784830"/>
          </a:xfrm>
          <a:prstGeom prst="rect">
            <a:avLst/>
          </a:prstGeom>
          <a:noFill/>
        </p:spPr>
        <p:txBody>
          <a:bodyPr wrap="square" rtlCol="0">
            <a:spAutoFit/>
          </a:bodyPr>
          <a:lstStyle/>
          <a:p>
            <a:pPr lvl="0" algn="ctr">
              <a:buClr>
                <a:srgbClr val="95C93D"/>
              </a:buClr>
              <a:buSzPct val="150000"/>
            </a:pPr>
            <a:r>
              <a:rPr lang="en-US" sz="4500" b="1" dirty="0">
                <a:solidFill>
                  <a:srgbClr val="95C93D"/>
                </a:solidFill>
                <a:latin typeface="Arial"/>
                <a:cs typeface="Arial"/>
              </a:rPr>
              <a:t>6</a:t>
            </a:r>
            <a:r>
              <a:rPr lang="en-US" sz="4500" b="1" dirty="0" smtClean="0">
                <a:solidFill>
                  <a:srgbClr val="95C93D"/>
                </a:solidFill>
                <a:latin typeface="Arial"/>
                <a:cs typeface="Arial"/>
              </a:rPr>
              <a:t>. Term &amp; Evaluations</a:t>
            </a:r>
          </a:p>
        </p:txBody>
      </p:sp>
      <p:cxnSp>
        <p:nvCxnSpPr>
          <p:cNvPr id="7" name="Straight Connector 6"/>
          <p:cNvCxnSpPr/>
          <p:nvPr/>
        </p:nvCxnSpPr>
        <p:spPr>
          <a:xfrm>
            <a:off x="694680" y="1019043"/>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0" y="1164026"/>
            <a:ext cx="9144000" cy="1938992"/>
          </a:xfrm>
          <a:prstGeom prst="rect">
            <a:avLst/>
          </a:prstGeom>
          <a:noFill/>
        </p:spPr>
        <p:txBody>
          <a:bodyPr wrap="square" rtlCol="0">
            <a:spAutoFit/>
          </a:bodyPr>
          <a:lstStyle/>
          <a:p>
            <a:pPr lvl="0"/>
            <a:r>
              <a:rPr lang="en-US" sz="3000" b="1" dirty="0">
                <a:solidFill>
                  <a:schemeClr val="bg1">
                    <a:lumMod val="50000"/>
                  </a:schemeClr>
                </a:solidFill>
                <a:latin typeface="Arial" charset="0"/>
                <a:ea typeface="Arial" charset="0"/>
                <a:cs typeface="Arial" charset="0"/>
              </a:rPr>
              <a:t>The contract </a:t>
            </a:r>
            <a:r>
              <a:rPr lang="en-US" sz="3000" b="1" dirty="0" smtClean="0">
                <a:solidFill>
                  <a:schemeClr val="bg1">
                    <a:lumMod val="50000"/>
                  </a:schemeClr>
                </a:solidFill>
                <a:latin typeface="Arial" charset="0"/>
                <a:ea typeface="Arial" charset="0"/>
                <a:cs typeface="Arial" charset="0"/>
              </a:rPr>
              <a:t>between the</a:t>
            </a:r>
            <a:r>
              <a:rPr lang="en-US" sz="3000" b="1" dirty="0">
                <a:solidFill>
                  <a:schemeClr val="bg1">
                    <a:lumMod val="50000"/>
                  </a:schemeClr>
                </a:solidFill>
                <a:latin typeface="Arial" charset="0"/>
                <a:ea typeface="Arial" charset="0"/>
                <a:cs typeface="Arial" charset="0"/>
              </a:rPr>
              <a:t> governing board &amp;</a:t>
            </a:r>
            <a:r>
              <a:rPr lang="en-US" sz="3000" b="1" dirty="0" smtClean="0">
                <a:solidFill>
                  <a:schemeClr val="bg1">
                    <a:lumMod val="50000"/>
                  </a:schemeClr>
                </a:solidFill>
                <a:latin typeface="Arial" charset="0"/>
                <a:ea typeface="Arial" charset="0"/>
                <a:cs typeface="Arial" charset="0"/>
              </a:rPr>
              <a:t> </a:t>
            </a:r>
            <a:r>
              <a:rPr lang="en-US" sz="3000" b="1" dirty="0">
                <a:solidFill>
                  <a:schemeClr val="bg1">
                    <a:lumMod val="50000"/>
                  </a:schemeClr>
                </a:solidFill>
                <a:latin typeface="Arial" charset="0"/>
                <a:ea typeface="Arial" charset="0"/>
                <a:cs typeface="Arial" charset="0"/>
              </a:rPr>
              <a:t>the </a:t>
            </a:r>
            <a:r>
              <a:rPr lang="en-US" sz="3000" b="1" dirty="0" smtClean="0">
                <a:solidFill>
                  <a:schemeClr val="bg1">
                    <a:lumMod val="50000"/>
                  </a:schemeClr>
                </a:solidFill>
                <a:latin typeface="Arial" charset="0"/>
                <a:ea typeface="Arial" charset="0"/>
                <a:cs typeface="Arial" charset="0"/>
              </a:rPr>
              <a:t>exec should </a:t>
            </a:r>
            <a:r>
              <a:rPr lang="en-US" sz="3000" b="1" dirty="0">
                <a:solidFill>
                  <a:schemeClr val="bg1">
                    <a:lumMod val="50000"/>
                  </a:schemeClr>
                </a:solidFill>
                <a:latin typeface="Arial" charset="0"/>
                <a:ea typeface="Arial" charset="0"/>
                <a:cs typeface="Arial" charset="0"/>
              </a:rPr>
              <a:t>include </a:t>
            </a:r>
            <a:r>
              <a:rPr lang="en-US" sz="3000" b="1" dirty="0" smtClean="0">
                <a:solidFill>
                  <a:schemeClr val="bg1">
                    <a:lumMod val="50000"/>
                  </a:schemeClr>
                </a:solidFill>
                <a:latin typeface="Arial" charset="0"/>
                <a:ea typeface="Arial" charset="0"/>
                <a:cs typeface="Arial" charset="0"/>
              </a:rPr>
              <a:t>a term lasting for X years </a:t>
            </a:r>
            <a:r>
              <a:rPr lang="en-US" sz="3000" b="1" dirty="0">
                <a:solidFill>
                  <a:schemeClr val="bg1">
                    <a:lumMod val="50000"/>
                  </a:schemeClr>
                </a:solidFill>
                <a:latin typeface="Arial" charset="0"/>
                <a:ea typeface="Arial" charset="0"/>
                <a:cs typeface="Arial" charset="0"/>
              </a:rPr>
              <a:t>  </a:t>
            </a:r>
            <a:endParaRPr lang="en-US" sz="3000" b="1" dirty="0" smtClean="0">
              <a:solidFill>
                <a:schemeClr val="bg1">
                  <a:lumMod val="50000"/>
                </a:schemeClr>
              </a:solidFill>
              <a:latin typeface="Arial" charset="0"/>
              <a:ea typeface="Arial" charset="0"/>
              <a:cs typeface="Arial" charset="0"/>
            </a:endParaRPr>
          </a:p>
          <a:p>
            <a:pPr lvl="0"/>
            <a:endParaRPr lang="en-US" sz="3000" dirty="0">
              <a:latin typeface="Arial" charset="0"/>
              <a:ea typeface="Arial" charset="0"/>
              <a:cs typeface="Arial" charset="0"/>
            </a:endParaRPr>
          </a:p>
          <a:p>
            <a:pPr lvl="0"/>
            <a:endParaRPr lang="en-US" sz="3000" dirty="0">
              <a:latin typeface="Arial" charset="0"/>
              <a:ea typeface="Arial" charset="0"/>
              <a:cs typeface="Arial" charset="0"/>
            </a:endParaRPr>
          </a:p>
        </p:txBody>
      </p:sp>
      <p:cxnSp>
        <p:nvCxnSpPr>
          <p:cNvPr id="5" name="Straight Connector 4"/>
          <p:cNvCxnSpPr/>
          <p:nvPr/>
        </p:nvCxnSpPr>
        <p:spPr>
          <a:xfrm>
            <a:off x="694680" y="15012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403413" y="4419958"/>
            <a:ext cx="8525434" cy="1569660"/>
          </a:xfrm>
          <a:prstGeom prst="rect">
            <a:avLst/>
          </a:prstGeom>
        </p:spPr>
        <p:txBody>
          <a:bodyPr wrap="square">
            <a:spAutoFit/>
          </a:bodyPr>
          <a:lstStyle/>
          <a:p>
            <a:pPr lvl="0"/>
            <a:r>
              <a:rPr lang="en-US" sz="2400" dirty="0">
                <a:latin typeface="Arial" charset="0"/>
                <a:ea typeface="Arial" charset="0"/>
                <a:cs typeface="Arial" charset="0"/>
              </a:rPr>
              <a:t>The employment contract also should specify:</a:t>
            </a:r>
          </a:p>
          <a:p>
            <a:pPr marL="457200" lvl="0" indent="-457200">
              <a:buFont typeface="Arial" charset="0"/>
              <a:buChar char="•"/>
            </a:pPr>
            <a:r>
              <a:rPr lang="en-US" sz="2400" dirty="0">
                <a:latin typeface="Arial" charset="0"/>
                <a:ea typeface="Arial" charset="0"/>
                <a:cs typeface="Arial" charset="0"/>
              </a:rPr>
              <a:t>When evaluations take place</a:t>
            </a:r>
          </a:p>
          <a:p>
            <a:pPr marL="457200" lvl="0" indent="-457200">
              <a:buFont typeface="Arial" charset="0"/>
              <a:buChar char="•"/>
            </a:pPr>
            <a:r>
              <a:rPr lang="en-US" sz="2400" dirty="0">
                <a:latin typeface="Arial" charset="0"/>
                <a:ea typeface="Arial" charset="0"/>
                <a:cs typeface="Arial" charset="0"/>
              </a:rPr>
              <a:t>Factors to be considered in the evaluation</a:t>
            </a:r>
          </a:p>
          <a:p>
            <a:pPr marL="457200" lvl="0" indent="-457200">
              <a:buFont typeface="Arial" charset="0"/>
              <a:buChar char="•"/>
            </a:pPr>
            <a:r>
              <a:rPr lang="en-US" sz="2400" i="1" dirty="0">
                <a:latin typeface="Arial" charset="0"/>
                <a:ea typeface="Arial" charset="0"/>
                <a:cs typeface="Arial" charset="0"/>
              </a:rPr>
              <a:t>Clear</a:t>
            </a:r>
            <a:r>
              <a:rPr lang="en-US" sz="2400" dirty="0">
                <a:latin typeface="Arial" charset="0"/>
                <a:ea typeface="Arial" charset="0"/>
                <a:cs typeface="Arial" charset="0"/>
              </a:rPr>
              <a:t> terms for </a:t>
            </a:r>
            <a:r>
              <a:rPr lang="en-US" sz="2400" dirty="0" smtClean="0">
                <a:latin typeface="Arial" charset="0"/>
                <a:ea typeface="Arial" charset="0"/>
                <a:cs typeface="Arial" charset="0"/>
              </a:rPr>
              <a:t>termination</a:t>
            </a:r>
            <a:r>
              <a:rPr lang="en-US" sz="2400" dirty="0">
                <a:latin typeface="Arial" charset="0"/>
                <a:ea typeface="Arial" charset="0"/>
                <a:cs typeface="Arial" charset="0"/>
              </a:rPr>
              <a:t>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39632" b="31030"/>
          <a:stretch/>
        </p:blipFill>
        <p:spPr>
          <a:xfrm>
            <a:off x="0" y="2363654"/>
            <a:ext cx="9144000" cy="1788459"/>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909223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03910"/>
            <a:ext cx="9144000" cy="784830"/>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7. Non-Compete Clause</a:t>
            </a:r>
          </a:p>
        </p:txBody>
      </p:sp>
      <p:cxnSp>
        <p:nvCxnSpPr>
          <p:cNvPr id="7" name="Straight Connector 6"/>
          <p:cNvCxnSpPr/>
          <p:nvPr/>
        </p:nvCxnSpPr>
        <p:spPr>
          <a:xfrm>
            <a:off x="694680" y="1019043"/>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121024" y="1153816"/>
            <a:ext cx="8807823" cy="3877985"/>
          </a:xfrm>
          <a:prstGeom prst="rect">
            <a:avLst/>
          </a:prstGeom>
          <a:noFill/>
        </p:spPr>
        <p:txBody>
          <a:bodyPr wrap="square" rtlCol="0">
            <a:spAutoFit/>
          </a:bodyPr>
          <a:lstStyle/>
          <a:p>
            <a:pPr lvl="0"/>
            <a:r>
              <a:rPr lang="en-US" sz="3000" b="1" dirty="0" smtClean="0">
                <a:solidFill>
                  <a:schemeClr val="bg1">
                    <a:lumMod val="50000"/>
                  </a:schemeClr>
                </a:solidFill>
                <a:latin typeface="Arial" charset="0"/>
                <a:ea typeface="Arial" charset="0"/>
                <a:cs typeface="Arial" charset="0"/>
              </a:rPr>
              <a:t>Employee agrees to avoid/not </a:t>
            </a:r>
            <a:r>
              <a:rPr lang="en-US" sz="3000" b="1" dirty="0">
                <a:solidFill>
                  <a:schemeClr val="bg1">
                    <a:lumMod val="50000"/>
                  </a:schemeClr>
                </a:solidFill>
                <a:latin typeface="Arial" charset="0"/>
                <a:ea typeface="Arial" charset="0"/>
                <a:cs typeface="Arial" charset="0"/>
              </a:rPr>
              <a:t>enter into markets or professions considered competitive with </a:t>
            </a:r>
            <a:r>
              <a:rPr lang="en-US" sz="3000" b="1" dirty="0" smtClean="0">
                <a:solidFill>
                  <a:schemeClr val="bg1">
                    <a:lumMod val="50000"/>
                  </a:schemeClr>
                </a:solidFill>
                <a:latin typeface="Arial" charset="0"/>
                <a:ea typeface="Arial" charset="0"/>
                <a:cs typeface="Arial" charset="0"/>
              </a:rPr>
              <a:t>the organization</a:t>
            </a:r>
          </a:p>
          <a:p>
            <a:pPr lvl="0"/>
            <a:endParaRPr lang="en-US" sz="3000" dirty="0">
              <a:latin typeface="Arial" charset="0"/>
              <a:ea typeface="Arial" charset="0"/>
              <a:cs typeface="Arial" charset="0"/>
            </a:endParaRPr>
          </a:p>
          <a:p>
            <a:pPr lvl="0"/>
            <a:r>
              <a:rPr lang="en-US" sz="3000" dirty="0" smtClean="0">
                <a:latin typeface="Arial" charset="0"/>
                <a:ea typeface="Arial" charset="0"/>
                <a:cs typeface="Arial" charset="0"/>
              </a:rPr>
              <a:t>Should specify:</a:t>
            </a:r>
          </a:p>
          <a:p>
            <a:pPr marL="457200" lvl="0" indent="-457200">
              <a:buFont typeface="Arial" charset="0"/>
              <a:buChar char="•"/>
            </a:pPr>
            <a:r>
              <a:rPr lang="en-US" sz="3000" dirty="0" smtClean="0">
                <a:latin typeface="Arial" charset="0"/>
                <a:ea typeface="Arial" charset="0"/>
                <a:cs typeface="Arial" charset="0"/>
              </a:rPr>
              <a:t>Realistic duration (cannot be permanent)</a:t>
            </a:r>
          </a:p>
          <a:p>
            <a:pPr marL="457200" lvl="0" indent="-457200">
              <a:buFont typeface="Arial" charset="0"/>
              <a:buChar char="•"/>
            </a:pPr>
            <a:r>
              <a:rPr lang="en-US" sz="3000" dirty="0" smtClean="0">
                <a:latin typeface="Arial" charset="0"/>
                <a:ea typeface="Arial" charset="0"/>
                <a:cs typeface="Arial" charset="0"/>
              </a:rPr>
              <a:t>Factors </a:t>
            </a:r>
            <a:r>
              <a:rPr lang="en-US" sz="3000" dirty="0">
                <a:latin typeface="Arial" charset="0"/>
                <a:ea typeface="Arial" charset="0"/>
                <a:cs typeface="Arial" charset="0"/>
              </a:rPr>
              <a:t>to be considered in the </a:t>
            </a:r>
            <a:r>
              <a:rPr lang="en-US" sz="3000" dirty="0" smtClean="0">
                <a:latin typeface="Arial" charset="0"/>
                <a:ea typeface="Arial" charset="0"/>
                <a:cs typeface="Arial" charset="0"/>
              </a:rPr>
              <a:t>evaluation</a:t>
            </a:r>
            <a:endParaRPr lang="en-US" sz="3000" dirty="0">
              <a:latin typeface="Arial" charset="0"/>
              <a:ea typeface="Arial" charset="0"/>
              <a:cs typeface="Arial" charset="0"/>
            </a:endParaRPr>
          </a:p>
          <a:p>
            <a:pPr marL="457200" lvl="0" indent="-457200">
              <a:buFont typeface="Arial" charset="0"/>
              <a:buChar char="•"/>
            </a:pPr>
            <a:r>
              <a:rPr lang="en-US" sz="3000" i="1" dirty="0">
                <a:latin typeface="Arial" charset="0"/>
                <a:ea typeface="Arial" charset="0"/>
                <a:cs typeface="Arial" charset="0"/>
              </a:rPr>
              <a:t>C</a:t>
            </a:r>
            <a:r>
              <a:rPr lang="en-US" sz="3000" i="1" dirty="0" smtClean="0">
                <a:latin typeface="Arial" charset="0"/>
                <a:ea typeface="Arial" charset="0"/>
                <a:cs typeface="Arial" charset="0"/>
              </a:rPr>
              <a:t>lear</a:t>
            </a:r>
            <a:r>
              <a:rPr lang="en-US" sz="3000" dirty="0" smtClean="0">
                <a:latin typeface="Arial" charset="0"/>
                <a:ea typeface="Arial" charset="0"/>
                <a:cs typeface="Arial" charset="0"/>
              </a:rPr>
              <a:t> </a:t>
            </a:r>
            <a:r>
              <a:rPr lang="en-US" sz="3000" dirty="0">
                <a:latin typeface="Arial" charset="0"/>
                <a:ea typeface="Arial" charset="0"/>
                <a:cs typeface="Arial" charset="0"/>
              </a:rPr>
              <a:t>terms for </a:t>
            </a:r>
            <a:r>
              <a:rPr lang="en-US" sz="3000" dirty="0" smtClean="0">
                <a:latin typeface="Arial" charset="0"/>
                <a:ea typeface="Arial" charset="0"/>
                <a:cs typeface="Arial" charset="0"/>
              </a:rPr>
              <a:t>termination</a:t>
            </a:r>
          </a:p>
        </p:txBody>
      </p:sp>
      <p:cxnSp>
        <p:nvCxnSpPr>
          <p:cNvPr id="5" name="Straight Connector 4"/>
          <p:cNvCxnSpPr/>
          <p:nvPr/>
        </p:nvCxnSpPr>
        <p:spPr>
          <a:xfrm>
            <a:off x="694680" y="15012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68350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03910"/>
            <a:ext cx="9144000" cy="1477328"/>
          </a:xfrm>
          <a:prstGeom prst="rect">
            <a:avLst/>
          </a:prstGeom>
          <a:noFill/>
        </p:spPr>
        <p:txBody>
          <a:bodyPr wrap="square" rtlCol="0">
            <a:spAutoFit/>
          </a:bodyPr>
          <a:lstStyle/>
          <a:p>
            <a:pPr lvl="0" algn="ctr">
              <a:buClr>
                <a:srgbClr val="95C93D"/>
              </a:buClr>
              <a:buSzPct val="150000"/>
            </a:pPr>
            <a:r>
              <a:rPr lang="en-US" sz="4500" b="1" dirty="0">
                <a:solidFill>
                  <a:srgbClr val="95C93D"/>
                </a:solidFill>
                <a:latin typeface="Arial"/>
                <a:cs typeface="Arial"/>
              </a:rPr>
              <a:t>8</a:t>
            </a:r>
            <a:r>
              <a:rPr lang="en-US" sz="4500" b="1" dirty="0" smtClean="0">
                <a:solidFill>
                  <a:srgbClr val="95C93D"/>
                </a:solidFill>
                <a:latin typeface="Arial"/>
                <a:cs typeface="Arial"/>
              </a:rPr>
              <a:t>. For Cause &amp; Without Cause Termination</a:t>
            </a:r>
          </a:p>
        </p:txBody>
      </p:sp>
      <p:cxnSp>
        <p:nvCxnSpPr>
          <p:cNvPr id="7" name="Straight Connector 6"/>
          <p:cNvCxnSpPr/>
          <p:nvPr/>
        </p:nvCxnSpPr>
        <p:spPr>
          <a:xfrm>
            <a:off x="694680" y="1681238"/>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376518" y="2017058"/>
            <a:ext cx="5607423" cy="3970318"/>
          </a:xfrm>
          <a:prstGeom prst="rect">
            <a:avLst/>
          </a:prstGeom>
          <a:noFill/>
        </p:spPr>
        <p:txBody>
          <a:bodyPr wrap="square" rtlCol="0">
            <a:spAutoFit/>
          </a:bodyPr>
          <a:lstStyle/>
          <a:p>
            <a:pPr lvl="0"/>
            <a:r>
              <a:rPr lang="en-US" sz="2800" b="1" dirty="0" smtClean="0">
                <a:solidFill>
                  <a:schemeClr val="bg1">
                    <a:lumMod val="50000"/>
                  </a:schemeClr>
                </a:solidFill>
                <a:latin typeface="Arial" charset="0"/>
                <a:ea typeface="Arial" charset="0"/>
                <a:cs typeface="Arial" charset="0"/>
              </a:rPr>
              <a:t>Establishes clear expectations &amp; </a:t>
            </a:r>
            <a:r>
              <a:rPr lang="en-US" sz="2800" b="1" dirty="0">
                <a:solidFill>
                  <a:schemeClr val="bg1">
                    <a:lumMod val="50000"/>
                  </a:schemeClr>
                </a:solidFill>
                <a:latin typeface="Arial" charset="0"/>
                <a:ea typeface="Arial" charset="0"/>
                <a:cs typeface="Arial" charset="0"/>
              </a:rPr>
              <a:t>relationship between the </a:t>
            </a:r>
            <a:r>
              <a:rPr lang="en-US" sz="2800" b="1" dirty="0" smtClean="0">
                <a:solidFill>
                  <a:schemeClr val="bg1">
                    <a:lumMod val="50000"/>
                  </a:schemeClr>
                </a:solidFill>
                <a:latin typeface="Arial" charset="0"/>
                <a:ea typeface="Arial" charset="0"/>
                <a:cs typeface="Arial" charset="0"/>
              </a:rPr>
              <a:t>employer &amp; employee.</a:t>
            </a:r>
            <a:endParaRPr lang="en-US" sz="2800" dirty="0" smtClean="0">
              <a:latin typeface="Arial" charset="0"/>
              <a:ea typeface="Arial" charset="0"/>
              <a:cs typeface="Arial" charset="0"/>
            </a:endParaRPr>
          </a:p>
          <a:p>
            <a:pPr lvl="0"/>
            <a:endParaRPr lang="en-US" sz="2800" dirty="0" smtClean="0">
              <a:latin typeface="Arial" charset="0"/>
              <a:ea typeface="Arial" charset="0"/>
              <a:cs typeface="Arial" charset="0"/>
            </a:endParaRPr>
          </a:p>
          <a:p>
            <a:pPr lvl="0"/>
            <a:r>
              <a:rPr lang="en-US" sz="2800" dirty="0" smtClean="0">
                <a:latin typeface="Arial" charset="0"/>
                <a:ea typeface="Arial" charset="0"/>
                <a:cs typeface="Arial" charset="0"/>
              </a:rPr>
              <a:t>If there is a “</a:t>
            </a:r>
            <a:r>
              <a:rPr lang="en-US" sz="2800" i="1" dirty="0" smtClean="0">
                <a:latin typeface="Arial" charset="0"/>
                <a:ea typeface="Arial" charset="0"/>
                <a:cs typeface="Arial" charset="0"/>
              </a:rPr>
              <a:t>without </a:t>
            </a:r>
            <a:r>
              <a:rPr lang="en-US" sz="2800" i="1" dirty="0">
                <a:latin typeface="Arial" charset="0"/>
                <a:ea typeface="Arial" charset="0"/>
                <a:cs typeface="Arial" charset="0"/>
              </a:rPr>
              <a:t>cause </a:t>
            </a:r>
            <a:r>
              <a:rPr lang="en-US" sz="2800" i="1" dirty="0" smtClean="0">
                <a:latin typeface="Arial" charset="0"/>
                <a:ea typeface="Arial" charset="0"/>
                <a:cs typeface="Arial" charset="0"/>
              </a:rPr>
              <a:t>termination” </a:t>
            </a:r>
            <a:r>
              <a:rPr lang="en-US" sz="2800" dirty="0" smtClean="0">
                <a:latin typeface="Arial" charset="0"/>
                <a:ea typeface="Arial" charset="0"/>
                <a:cs typeface="Arial" charset="0"/>
              </a:rPr>
              <a:t>provision </a:t>
            </a:r>
            <a:r>
              <a:rPr lang="en-US" sz="2800" dirty="0">
                <a:latin typeface="Arial" charset="0"/>
                <a:ea typeface="Arial" charset="0"/>
                <a:cs typeface="Arial" charset="0"/>
              </a:rPr>
              <a:t>in exchange for severance </a:t>
            </a:r>
            <a:r>
              <a:rPr lang="en-US" sz="2800" dirty="0" smtClean="0">
                <a:latin typeface="Arial" charset="0"/>
                <a:ea typeface="Arial" charset="0"/>
                <a:cs typeface="Arial" charset="0"/>
              </a:rPr>
              <a:t>pay, </a:t>
            </a:r>
            <a:r>
              <a:rPr lang="en-US" sz="2800" dirty="0">
                <a:latin typeface="Arial" charset="0"/>
                <a:ea typeface="Arial" charset="0"/>
                <a:cs typeface="Arial" charset="0"/>
              </a:rPr>
              <a:t>the terms of the </a:t>
            </a:r>
            <a:r>
              <a:rPr lang="en-US" sz="2800" dirty="0" smtClean="0">
                <a:latin typeface="Arial" charset="0"/>
                <a:ea typeface="Arial" charset="0"/>
                <a:cs typeface="Arial" charset="0"/>
              </a:rPr>
              <a:t>severance should be specific. </a:t>
            </a:r>
          </a:p>
        </p:txBody>
      </p:sp>
      <p:cxnSp>
        <p:nvCxnSpPr>
          <p:cNvPr id="5" name="Straight Connector 4"/>
          <p:cNvCxnSpPr/>
          <p:nvPr/>
        </p:nvCxnSpPr>
        <p:spPr>
          <a:xfrm>
            <a:off x="694680" y="15012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1177" t="23928"/>
          <a:stretch/>
        </p:blipFill>
        <p:spPr>
          <a:xfrm>
            <a:off x="6337162" y="2017058"/>
            <a:ext cx="2806838" cy="3666564"/>
          </a:xfrm>
          <a:prstGeom prst="rect">
            <a:avLst/>
          </a:prstGeom>
        </p:spPr>
      </p:pic>
    </p:spTree>
    <p:extLst>
      <p:ext uri="{BB962C8B-B14F-4D97-AF65-F5344CB8AC3E}">
        <p14:creationId xmlns:p14="http://schemas.microsoft.com/office/powerpoint/2010/main" val="405080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5" r="10884" b="-1"/>
          <a:stretch/>
        </p:blipFill>
        <p:spPr>
          <a:xfrm>
            <a:off x="20" y="10"/>
            <a:ext cx="9143980" cy="6857990"/>
          </a:xfrm>
          <a:prstGeom prst="rect">
            <a:avLst/>
          </a:prstGeom>
        </p:spPr>
      </p:pic>
      <p:sp>
        <p:nvSpPr>
          <p:cNvPr id="8" name="Rectangle 7">
            <a:extLst>
              <a:ext uri="{FF2B5EF4-FFF2-40B4-BE49-F238E27FC236}">
                <a16:creationId xmlns=""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buClr>
                <a:srgbClr val="95C93D"/>
              </a:buClr>
              <a:buSzPct val="150000"/>
            </a:pPr>
            <a:r>
              <a:rPr lang="en-US" sz="3100">
                <a:solidFill>
                  <a:schemeClr val="bg1"/>
                </a:solidFill>
                <a:latin typeface="+mj-lt"/>
                <a:ea typeface="+mj-ea"/>
                <a:cs typeface="+mj-cs"/>
              </a:rPr>
              <a:t>You also NEED an employee handbook</a:t>
            </a:r>
          </a:p>
        </p:txBody>
      </p:sp>
    </p:spTree>
    <p:extLst>
      <p:ext uri="{BB962C8B-B14F-4D97-AF65-F5344CB8AC3E}">
        <p14:creationId xmlns:p14="http://schemas.microsoft.com/office/powerpoint/2010/main" val="276531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0701"/>
            <a:ext cx="9144000" cy="1323439"/>
          </a:xfrm>
          <a:prstGeom prst="rect">
            <a:avLst/>
          </a:prstGeom>
          <a:noFill/>
        </p:spPr>
        <p:txBody>
          <a:bodyPr wrap="square" rtlCol="0">
            <a:spAutoFit/>
          </a:bodyPr>
          <a:lstStyle/>
          <a:p>
            <a:pPr algn="ctr" defTabSz="457200">
              <a:lnSpc>
                <a:spcPts val="4800"/>
              </a:lnSpc>
              <a:buClr>
                <a:srgbClr val="95C93D"/>
              </a:buClr>
              <a:buSzPct val="150000"/>
            </a:pPr>
            <a:r>
              <a:rPr lang="en-US" sz="4500" b="1" dirty="0">
                <a:solidFill>
                  <a:srgbClr val="95C93D"/>
                </a:solidFill>
                <a:latin typeface="Arial"/>
                <a:cs typeface="Arial"/>
              </a:rPr>
              <a:t>5</a:t>
            </a:r>
            <a:r>
              <a:rPr lang="en-US" sz="4500" b="1" dirty="0" smtClean="0">
                <a:solidFill>
                  <a:srgbClr val="95C93D"/>
                </a:solidFill>
                <a:latin typeface="Arial"/>
                <a:cs typeface="Arial"/>
              </a:rPr>
              <a:t> “Must Have” </a:t>
            </a:r>
            <a:r>
              <a:rPr lang="en-US" sz="4500" b="1" dirty="0">
                <a:solidFill>
                  <a:srgbClr val="95C93D"/>
                </a:solidFill>
                <a:latin typeface="Arial"/>
                <a:cs typeface="Arial"/>
              </a:rPr>
              <a:t/>
            </a:r>
            <a:br>
              <a:rPr lang="en-US" sz="4500" b="1" dirty="0">
                <a:solidFill>
                  <a:srgbClr val="95C93D"/>
                </a:solidFill>
                <a:latin typeface="Arial"/>
                <a:cs typeface="Arial"/>
              </a:rPr>
            </a:br>
            <a:r>
              <a:rPr lang="en-US" sz="4500" b="1" dirty="0" smtClean="0">
                <a:solidFill>
                  <a:srgbClr val="95C93D"/>
                </a:solidFill>
                <a:latin typeface="Arial"/>
                <a:cs typeface="Arial"/>
              </a:rPr>
              <a:t>Employee Handbook Policies</a:t>
            </a:r>
            <a:endParaRPr lang="en-US" sz="4500" b="1" dirty="0">
              <a:solidFill>
                <a:srgbClr val="95C93D"/>
              </a:solidFill>
              <a:latin typeface="Arial"/>
              <a:cs typeface="Arial"/>
            </a:endParaRPr>
          </a:p>
        </p:txBody>
      </p:sp>
      <p:cxnSp>
        <p:nvCxnSpPr>
          <p:cNvPr id="6" name="Straight Connector 5"/>
          <p:cNvCxnSpPr/>
          <p:nvPr/>
        </p:nvCxnSpPr>
        <p:spPr>
          <a:xfrm>
            <a:off x="721574" y="1971808"/>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512191" y="2189950"/>
            <a:ext cx="8509748" cy="2554545"/>
          </a:xfrm>
          <a:prstGeom prst="rect">
            <a:avLst/>
          </a:prstGeom>
          <a:noFill/>
        </p:spPr>
        <p:txBody>
          <a:bodyPr wrap="square" rtlCol="0">
            <a:spAutoFit/>
          </a:bodyPr>
          <a:lstStyle/>
          <a:p>
            <a:pPr marL="514350" indent="-514350" defTabSz="457200">
              <a:spcAft>
                <a:spcPts val="300"/>
              </a:spcAft>
              <a:buClr>
                <a:srgbClr val="95C93D"/>
              </a:buClr>
              <a:buSzPct val="125000"/>
              <a:buFont typeface="+mj-lt"/>
              <a:buAutoNum type="arabicPeriod"/>
            </a:pPr>
            <a:r>
              <a:rPr lang="en-US" sz="3000" dirty="0" smtClean="0">
                <a:solidFill>
                  <a:srgbClr val="323333"/>
                </a:solidFill>
                <a:latin typeface="Arial"/>
                <a:cs typeface="Arial"/>
              </a:rPr>
              <a:t>Disclaimer</a:t>
            </a:r>
          </a:p>
          <a:p>
            <a:pPr marL="514350" indent="-514350" defTabSz="457200">
              <a:spcAft>
                <a:spcPts val="300"/>
              </a:spcAft>
              <a:buClr>
                <a:srgbClr val="95C93D"/>
              </a:buClr>
              <a:buSzPct val="125000"/>
              <a:buFont typeface="+mj-lt"/>
              <a:buAutoNum type="arabicPeriod"/>
            </a:pPr>
            <a:r>
              <a:rPr lang="en-US" sz="3000" dirty="0" smtClean="0">
                <a:solidFill>
                  <a:srgbClr val="323333"/>
                </a:solidFill>
                <a:latin typeface="Arial"/>
                <a:cs typeface="Arial"/>
              </a:rPr>
              <a:t>Superseding provision</a:t>
            </a:r>
          </a:p>
          <a:p>
            <a:pPr marL="514350" indent="-514350" defTabSz="457200">
              <a:spcAft>
                <a:spcPts val="300"/>
              </a:spcAft>
              <a:buClr>
                <a:srgbClr val="95C93D"/>
              </a:buClr>
              <a:buSzPct val="125000"/>
              <a:buFont typeface="+mj-lt"/>
              <a:buAutoNum type="arabicPeriod"/>
            </a:pPr>
            <a:r>
              <a:rPr lang="en-US" sz="3000" dirty="0" smtClean="0">
                <a:solidFill>
                  <a:prstClr val="black">
                    <a:lumMod val="75000"/>
                    <a:lumOff val="25000"/>
                  </a:prstClr>
                </a:solidFill>
                <a:latin typeface="Arial"/>
                <a:cs typeface="Arial"/>
              </a:rPr>
              <a:t>Wiggle room language</a:t>
            </a:r>
            <a:endParaRPr lang="en-US" sz="3000" dirty="0">
              <a:solidFill>
                <a:prstClr val="black">
                  <a:lumMod val="75000"/>
                  <a:lumOff val="25000"/>
                </a:prstClr>
              </a:solidFill>
              <a:latin typeface="Arial"/>
              <a:cs typeface="Arial"/>
            </a:endParaRPr>
          </a:p>
          <a:p>
            <a:pPr marL="514350" indent="-514350" defTabSz="457200">
              <a:spcAft>
                <a:spcPts val="300"/>
              </a:spcAft>
              <a:buClr>
                <a:srgbClr val="95C93D"/>
              </a:buClr>
              <a:buSzPct val="125000"/>
              <a:buFont typeface="+mj-lt"/>
              <a:buAutoNum type="arabicPeriod"/>
            </a:pPr>
            <a:r>
              <a:rPr lang="en-US" sz="3000" dirty="0" smtClean="0">
                <a:solidFill>
                  <a:prstClr val="black">
                    <a:lumMod val="75000"/>
                    <a:lumOff val="25000"/>
                  </a:prstClr>
                </a:solidFill>
                <a:latin typeface="Arial"/>
                <a:cs typeface="Arial"/>
              </a:rPr>
              <a:t>“At will” provision</a:t>
            </a:r>
          </a:p>
          <a:p>
            <a:pPr marL="514350" indent="-514350" defTabSz="457200">
              <a:spcAft>
                <a:spcPts val="300"/>
              </a:spcAft>
              <a:buClr>
                <a:srgbClr val="95C93D"/>
              </a:buClr>
              <a:buSzPct val="125000"/>
              <a:buFont typeface="+mj-lt"/>
              <a:buAutoNum type="arabicPeriod"/>
            </a:pPr>
            <a:r>
              <a:rPr lang="en-US" sz="3000" dirty="0" smtClean="0">
                <a:solidFill>
                  <a:prstClr val="black">
                    <a:lumMod val="75000"/>
                    <a:lumOff val="25000"/>
                  </a:prstClr>
                </a:solidFill>
                <a:latin typeface="Arial"/>
                <a:cs typeface="Arial"/>
              </a:rPr>
              <a:t>Acknowledgement</a:t>
            </a:r>
            <a:endParaRPr lang="en-US" sz="3000" u="sng" dirty="0">
              <a:solidFill>
                <a:srgbClr val="989999"/>
              </a:solidFill>
              <a:latin typeface="Arial"/>
              <a:cs typeface="Aria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3856"/>
          <a:stretch/>
        </p:blipFill>
        <p:spPr>
          <a:xfrm>
            <a:off x="5339520" y="2189950"/>
            <a:ext cx="3804480" cy="3775002"/>
          </a:xfrm>
          <a:prstGeom prst="rect">
            <a:avLst/>
          </a:prstGeom>
        </p:spPr>
      </p:pic>
    </p:spTree>
    <p:extLst>
      <p:ext uri="{BB962C8B-B14F-4D97-AF65-F5344CB8AC3E}">
        <p14:creationId xmlns:p14="http://schemas.microsoft.com/office/powerpoint/2010/main" val="100888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 y="611802"/>
            <a:ext cx="9144000" cy="733534"/>
          </a:xfrm>
          <a:prstGeom prst="rect">
            <a:avLst/>
          </a:prstGeom>
          <a:noFill/>
        </p:spPr>
        <p:txBody>
          <a:bodyPr wrap="square" rtlCol="0">
            <a:spAutoFit/>
          </a:bodyPr>
          <a:lstStyle/>
          <a:p>
            <a:pPr algn="ctr" defTabSz="457200">
              <a:lnSpc>
                <a:spcPts val="5000"/>
              </a:lnSpc>
              <a:buClr>
                <a:srgbClr val="95C93D"/>
              </a:buClr>
              <a:buSzPct val="150000"/>
            </a:pPr>
            <a:r>
              <a:rPr lang="en-US" sz="4500" b="1" dirty="0" smtClean="0">
                <a:solidFill>
                  <a:srgbClr val="95C93D"/>
                </a:solidFill>
                <a:latin typeface="Arial"/>
                <a:cs typeface="Arial"/>
              </a:rPr>
              <a:t>Important Distinction</a:t>
            </a:r>
            <a:endParaRPr lang="en-US" sz="4500" b="1" dirty="0">
              <a:solidFill>
                <a:srgbClr val="95C93D"/>
              </a:solidFill>
              <a:latin typeface="Arial"/>
              <a:cs typeface="Arial"/>
            </a:endParaRPr>
          </a:p>
        </p:txBody>
      </p:sp>
      <p:cxnSp>
        <p:nvCxnSpPr>
          <p:cNvPr id="8" name="Straight Connector 7"/>
          <p:cNvCxnSpPr/>
          <p:nvPr/>
        </p:nvCxnSpPr>
        <p:spPr>
          <a:xfrm>
            <a:off x="733091" y="1511399"/>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2" name="Rectangle 1"/>
          <p:cNvSpPr/>
          <p:nvPr/>
        </p:nvSpPr>
        <p:spPr>
          <a:xfrm>
            <a:off x="98425" y="2722755"/>
            <a:ext cx="4492625" cy="1938992"/>
          </a:xfrm>
          <a:prstGeom prst="rect">
            <a:avLst/>
          </a:prstGeom>
        </p:spPr>
        <p:txBody>
          <a:bodyPr wrap="square">
            <a:spAutoFit/>
          </a:bodyPr>
          <a:lstStyle/>
          <a:p>
            <a:pPr>
              <a:spcAft>
                <a:spcPts val="600"/>
              </a:spcAft>
              <a:buClr>
                <a:srgbClr val="95C93D"/>
              </a:buClr>
              <a:buSzPct val="125000"/>
            </a:pPr>
            <a:r>
              <a:rPr lang="en-US" sz="3000" b="1" dirty="0" smtClean="0">
                <a:solidFill>
                  <a:prstClr val="black">
                    <a:lumMod val="75000"/>
                    <a:lumOff val="25000"/>
                  </a:prstClr>
                </a:solidFill>
                <a:latin typeface="Arial"/>
                <a:cs typeface="Arial"/>
              </a:rPr>
              <a:t>An employee handbook </a:t>
            </a:r>
            <a:r>
              <a:rPr lang="en-US" sz="3000" b="1" smtClean="0">
                <a:solidFill>
                  <a:prstClr val="black">
                    <a:lumMod val="75000"/>
                    <a:lumOff val="25000"/>
                  </a:prstClr>
                </a:solidFill>
                <a:latin typeface="Arial"/>
                <a:cs typeface="Arial"/>
              </a:rPr>
              <a:t>is NOT &amp; should NOT be </a:t>
            </a:r>
            <a:r>
              <a:rPr lang="en-US" sz="3000" b="1" dirty="0" smtClean="0">
                <a:solidFill>
                  <a:prstClr val="black">
                    <a:lumMod val="75000"/>
                    <a:lumOff val="25000"/>
                  </a:prstClr>
                </a:solidFill>
                <a:latin typeface="Arial"/>
                <a:cs typeface="Arial"/>
              </a:rPr>
              <a:t>an employment agreement. </a:t>
            </a:r>
            <a:endParaRPr lang="en-US" sz="3000" b="1" dirty="0">
              <a:solidFill>
                <a:prstClr val="black">
                  <a:lumMod val="75000"/>
                  <a:lumOff val="25000"/>
                </a:prstClr>
              </a:solidFill>
              <a:latin typeface="Arial"/>
              <a:cs typeface="Arial"/>
            </a:endParaRPr>
          </a:p>
        </p:txBody>
      </p:sp>
      <p:cxnSp>
        <p:nvCxnSpPr>
          <p:cNvPr id="7" name="Straight Connector 6"/>
          <p:cNvCxnSpPr/>
          <p:nvPr/>
        </p:nvCxnSpPr>
        <p:spPr>
          <a:xfrm>
            <a:off x="733091" y="455766"/>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0511" y="2285999"/>
            <a:ext cx="4219359" cy="2812504"/>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48456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 b="966"/>
          <a:stretch/>
        </p:blipFill>
        <p:spPr>
          <a:xfrm>
            <a:off x="902742" y="1071641"/>
            <a:ext cx="7888406" cy="5208135"/>
          </a:xfrm>
          <a:prstGeom prst="rect">
            <a:avLst/>
          </a:prstGeom>
          <a:effectLst>
            <a:softEdge rad="12700"/>
          </a:effectLst>
        </p:spPr>
      </p:pic>
      <p:sp>
        <p:nvSpPr>
          <p:cNvPr id="6" name="TextBox 5"/>
          <p:cNvSpPr txBox="1"/>
          <p:nvPr/>
        </p:nvSpPr>
        <p:spPr>
          <a:xfrm>
            <a:off x="902742" y="5323522"/>
            <a:ext cx="7888406" cy="1308050"/>
          </a:xfrm>
          <a:prstGeom prst="rect">
            <a:avLst/>
          </a:prstGeom>
          <a:noFill/>
        </p:spPr>
        <p:txBody>
          <a:bodyPr wrap="square" rtlCol="0">
            <a:spAutoFit/>
          </a:bodyPr>
          <a:lstStyle/>
          <a:p>
            <a:pPr algn="ctr" defTabSz="457200">
              <a:buClr>
                <a:srgbClr val="95C93D"/>
              </a:buClr>
              <a:buSzPct val="150000"/>
            </a:pPr>
            <a:r>
              <a:rPr lang="en-US" sz="3400" b="1" dirty="0" smtClean="0">
                <a:solidFill>
                  <a:prstClr val="white"/>
                </a:solidFill>
                <a:latin typeface="Arial"/>
                <a:cs typeface="Arial"/>
              </a:rPr>
              <a:t>PLEASE ASK QUESTIONS!</a:t>
            </a:r>
          </a:p>
          <a:p>
            <a:pPr algn="ctr" defTabSz="457200">
              <a:buClr>
                <a:srgbClr val="95C93D"/>
              </a:buClr>
              <a:buSzPct val="150000"/>
            </a:pPr>
            <a:endParaRPr lang="en-US" sz="4500" b="1" dirty="0">
              <a:solidFill>
                <a:srgbClr val="95C93D"/>
              </a:solidFill>
              <a:latin typeface="Arial"/>
              <a:cs typeface="Arial"/>
            </a:endParaRPr>
          </a:p>
        </p:txBody>
      </p:sp>
    </p:spTree>
    <p:extLst>
      <p:ext uri="{BB962C8B-B14F-4D97-AF65-F5344CB8AC3E}">
        <p14:creationId xmlns:p14="http://schemas.microsoft.com/office/powerpoint/2010/main" val="161175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6503"/>
            <a:ext cx="9144000" cy="784830"/>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Employee Handbook </a:t>
            </a:r>
            <a:r>
              <a:rPr lang="en-US" sz="4500" b="1" dirty="0">
                <a:solidFill>
                  <a:srgbClr val="95C93D"/>
                </a:solidFill>
                <a:latin typeface="Arial"/>
                <a:cs typeface="Arial"/>
              </a:rPr>
              <a:t>D</a:t>
            </a:r>
            <a:r>
              <a:rPr lang="en-US" sz="4500" b="1" dirty="0" smtClean="0">
                <a:solidFill>
                  <a:srgbClr val="95C93D"/>
                </a:solidFill>
                <a:latin typeface="Arial"/>
                <a:cs typeface="Arial"/>
              </a:rPr>
              <a:t>isclaimer</a:t>
            </a:r>
          </a:p>
        </p:txBody>
      </p:sp>
      <p:cxnSp>
        <p:nvCxnSpPr>
          <p:cNvPr id="6" name="Straight Connector 5"/>
          <p:cNvCxnSpPr/>
          <p:nvPr/>
        </p:nvCxnSpPr>
        <p:spPr>
          <a:xfrm>
            <a:off x="735021" y="1412906"/>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7" name="TextBox 6"/>
          <p:cNvSpPr txBox="1"/>
          <p:nvPr/>
        </p:nvSpPr>
        <p:spPr>
          <a:xfrm>
            <a:off x="21291" y="1744730"/>
            <a:ext cx="9144000" cy="5016758"/>
          </a:xfrm>
          <a:prstGeom prst="rect">
            <a:avLst/>
          </a:prstGeom>
          <a:noFill/>
        </p:spPr>
        <p:txBody>
          <a:bodyPr wrap="square" rtlCol="0">
            <a:spAutoFit/>
          </a:bodyPr>
          <a:lstStyle/>
          <a:p>
            <a:pPr algn="ctr"/>
            <a:r>
              <a:rPr lang="en-US" sz="3200" i="1" dirty="0"/>
              <a:t>I understand and agree that nothing in the Employee Handbook creates, or is intended to create, a promise or representation of continued employment and that employment at [Nonprofit/Company] is employment at will, which may be terminated at the will of either [Nonprofit/Company] or myself. </a:t>
            </a:r>
            <a:r>
              <a:rPr lang="en-US" sz="3200" i="1" dirty="0" smtClean="0"/>
              <a:t>Furthermore</a:t>
            </a:r>
            <a:r>
              <a:rPr lang="en-US" sz="3200" i="1" dirty="0"/>
              <a:t>, I acknowledge that this handbook is neither a contract of employment nor a legal document.</a:t>
            </a:r>
            <a:endParaRPr lang="en-US" sz="3200" dirty="0"/>
          </a:p>
          <a:p>
            <a:r>
              <a:rPr lang="en-US" sz="3200" dirty="0"/>
              <a:t/>
            </a:r>
            <a:br>
              <a:rPr lang="en-US" sz="3200" dirty="0"/>
            </a:br>
            <a:endParaRPr lang="en-US" sz="3200"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7558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130" y="1677463"/>
            <a:ext cx="6565420" cy="4382767"/>
          </a:xfrm>
          <a:prstGeom prst="rect">
            <a:avLst/>
          </a:prstGeom>
        </p:spPr>
      </p:pic>
      <p:sp>
        <p:nvSpPr>
          <p:cNvPr id="5" name="TextBox 4"/>
          <p:cNvSpPr txBox="1"/>
          <p:nvPr/>
        </p:nvSpPr>
        <p:spPr>
          <a:xfrm>
            <a:off x="19050" y="611802"/>
            <a:ext cx="9144000" cy="733534"/>
          </a:xfrm>
          <a:prstGeom prst="rect">
            <a:avLst/>
          </a:prstGeom>
          <a:noFill/>
        </p:spPr>
        <p:txBody>
          <a:bodyPr wrap="square" rtlCol="0">
            <a:spAutoFit/>
          </a:bodyPr>
          <a:lstStyle/>
          <a:p>
            <a:pPr algn="ctr" defTabSz="457200">
              <a:lnSpc>
                <a:spcPts val="5000"/>
              </a:lnSpc>
              <a:buClr>
                <a:srgbClr val="95C93D"/>
              </a:buClr>
              <a:buSzPct val="150000"/>
            </a:pPr>
            <a:r>
              <a:rPr lang="en-US" sz="4500" b="1" dirty="0" smtClean="0">
                <a:solidFill>
                  <a:srgbClr val="95C93D"/>
                </a:solidFill>
                <a:latin typeface="Arial"/>
                <a:cs typeface="Arial"/>
              </a:rPr>
              <a:t>Superseding Provision</a:t>
            </a:r>
            <a:endParaRPr lang="en-US" sz="4500" b="1" dirty="0">
              <a:solidFill>
                <a:srgbClr val="95C93D"/>
              </a:solidFill>
              <a:latin typeface="Arial"/>
              <a:cs typeface="Arial"/>
            </a:endParaRPr>
          </a:p>
        </p:txBody>
      </p:sp>
      <p:cxnSp>
        <p:nvCxnSpPr>
          <p:cNvPr id="8" name="Straight Connector 7"/>
          <p:cNvCxnSpPr/>
          <p:nvPr/>
        </p:nvCxnSpPr>
        <p:spPr>
          <a:xfrm>
            <a:off x="733091" y="1511399"/>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2" name="Rectangle 1"/>
          <p:cNvSpPr/>
          <p:nvPr/>
        </p:nvSpPr>
        <p:spPr>
          <a:xfrm>
            <a:off x="3146612" y="3361765"/>
            <a:ext cx="4383741" cy="3354765"/>
          </a:xfrm>
          <a:prstGeom prst="rect">
            <a:avLst/>
          </a:prstGeom>
        </p:spPr>
        <p:txBody>
          <a:bodyPr wrap="square">
            <a:spAutoFit/>
          </a:bodyPr>
          <a:lstStyle/>
          <a:p>
            <a:r>
              <a:rPr lang="en-US" sz="3000" b="1" dirty="0">
                <a:solidFill>
                  <a:srgbClr val="323333"/>
                </a:solidFill>
                <a:latin typeface="Arial" charset="0"/>
                <a:ea typeface="Arial" charset="0"/>
                <a:cs typeface="Arial" charset="0"/>
              </a:rPr>
              <a:t>The employee handbook should make clear it trumps other, older policies and provisions. </a:t>
            </a:r>
            <a:endParaRPr lang="en-US" sz="3000" b="1" dirty="0" smtClean="0">
              <a:solidFill>
                <a:srgbClr val="323333"/>
              </a:solidFill>
              <a:latin typeface="Arial" charset="0"/>
              <a:ea typeface="Arial" charset="0"/>
              <a:cs typeface="Arial" charset="0"/>
            </a:endParaRPr>
          </a:p>
          <a:p>
            <a:r>
              <a:rPr lang="en-US" sz="3200" dirty="0">
                <a:solidFill>
                  <a:srgbClr val="323333"/>
                </a:solidFill>
              </a:rPr>
              <a:t/>
            </a:r>
            <a:br>
              <a:rPr lang="en-US" sz="3200" dirty="0">
                <a:solidFill>
                  <a:srgbClr val="323333"/>
                </a:solidFill>
              </a:rPr>
            </a:br>
            <a:endParaRPr lang="en-US" sz="3000" b="1" dirty="0">
              <a:solidFill>
                <a:srgbClr val="323333"/>
              </a:solidFill>
              <a:latin typeface="Arial"/>
              <a:cs typeface="Arial"/>
            </a:endParaRPr>
          </a:p>
        </p:txBody>
      </p:sp>
      <p:cxnSp>
        <p:nvCxnSpPr>
          <p:cNvPr id="7" name="Straight Connector 6"/>
          <p:cNvCxnSpPr/>
          <p:nvPr/>
        </p:nvCxnSpPr>
        <p:spPr>
          <a:xfrm>
            <a:off x="733091" y="455766"/>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817526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63"/>
            <a:ext cx="9144000" cy="784830"/>
          </a:xfrm>
          <a:prstGeom prst="rect">
            <a:avLst/>
          </a:prstGeom>
          <a:noFill/>
        </p:spPr>
        <p:txBody>
          <a:bodyPr wrap="square" rtlCol="0">
            <a:spAutoFit/>
          </a:bodyPr>
          <a:lstStyle/>
          <a:p>
            <a:pPr algn="ctr" defTabSz="457200">
              <a:buClr>
                <a:srgbClr val="95C93D"/>
              </a:buClr>
              <a:buSzPct val="150000"/>
            </a:pPr>
            <a:r>
              <a:rPr lang="en-US" sz="4500" b="1" dirty="0" smtClean="0">
                <a:solidFill>
                  <a:srgbClr val="95C93D"/>
                </a:solidFill>
                <a:latin typeface="Arial"/>
                <a:cs typeface="Arial"/>
              </a:rPr>
              <a:t>Wiggle Room</a:t>
            </a:r>
            <a:endParaRPr lang="en-US" sz="4500" b="1" dirty="0">
              <a:solidFill>
                <a:srgbClr val="95C93D"/>
              </a:solidFill>
              <a:latin typeface="Arial"/>
              <a:cs typeface="Arial"/>
            </a:endParaRPr>
          </a:p>
        </p:txBody>
      </p:sp>
      <p:cxnSp>
        <p:nvCxnSpPr>
          <p:cNvPr id="9" name="Straight Connector 8"/>
          <p:cNvCxnSpPr/>
          <p:nvPr/>
        </p:nvCxnSpPr>
        <p:spPr>
          <a:xfrm>
            <a:off x="713730" y="954455"/>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9470" r="1199" b="2"/>
          <a:stretch/>
        </p:blipFill>
        <p:spPr>
          <a:xfrm>
            <a:off x="0" y="1261821"/>
            <a:ext cx="5876365" cy="4407277"/>
          </a:xfrm>
          <a:prstGeom prst="rect">
            <a:avLst/>
          </a:prstGeom>
        </p:spPr>
      </p:pic>
      <p:sp>
        <p:nvSpPr>
          <p:cNvPr id="4" name="Rectangle 3"/>
          <p:cNvSpPr/>
          <p:nvPr/>
        </p:nvSpPr>
        <p:spPr>
          <a:xfrm>
            <a:off x="6225988" y="1261821"/>
            <a:ext cx="2783542" cy="5093702"/>
          </a:xfrm>
          <a:prstGeom prst="rect">
            <a:avLst/>
          </a:prstGeom>
        </p:spPr>
        <p:txBody>
          <a:bodyPr wrap="square">
            <a:spAutoFit/>
          </a:bodyPr>
          <a:lstStyle/>
          <a:p>
            <a:pPr>
              <a:spcAft>
                <a:spcPts val="1800"/>
              </a:spcAft>
              <a:buClr>
                <a:srgbClr val="95C93D"/>
              </a:buClr>
              <a:buSzPct val="125000"/>
            </a:pPr>
            <a:r>
              <a:rPr lang="en-US" sz="2800" b="1" dirty="0">
                <a:solidFill>
                  <a:srgbClr val="323333"/>
                </a:solidFill>
                <a:latin typeface="Arial" charset="0"/>
                <a:ea typeface="Arial" charset="0"/>
                <a:cs typeface="Arial" charset="0"/>
              </a:rPr>
              <a:t>The employee handbook should </a:t>
            </a:r>
            <a:r>
              <a:rPr lang="en-US" sz="2800" b="1" dirty="0" smtClean="0">
                <a:solidFill>
                  <a:srgbClr val="323333"/>
                </a:solidFill>
                <a:latin typeface="Arial" charset="0"/>
                <a:ea typeface="Arial" charset="0"/>
                <a:cs typeface="Arial" charset="0"/>
              </a:rPr>
              <a:t>specify it </a:t>
            </a:r>
            <a:r>
              <a:rPr lang="en-US" sz="2800" b="1" dirty="0">
                <a:solidFill>
                  <a:srgbClr val="323333"/>
                </a:solidFill>
                <a:latin typeface="Arial" charset="0"/>
                <a:ea typeface="Arial" charset="0"/>
                <a:cs typeface="Arial" charset="0"/>
              </a:rPr>
              <a:t>is subject to change. </a:t>
            </a:r>
            <a:endParaRPr lang="en-US" sz="2800" b="1" dirty="0" smtClean="0">
              <a:solidFill>
                <a:srgbClr val="323333"/>
              </a:solidFill>
              <a:latin typeface="Arial" charset="0"/>
              <a:ea typeface="Arial" charset="0"/>
              <a:cs typeface="Arial" charset="0"/>
            </a:endParaRPr>
          </a:p>
          <a:p>
            <a:pPr>
              <a:spcAft>
                <a:spcPts val="1800"/>
              </a:spcAft>
              <a:buClr>
                <a:srgbClr val="95C93D"/>
              </a:buClr>
              <a:buSzPct val="125000"/>
            </a:pPr>
            <a:endParaRPr lang="en-US" sz="2800" b="1" dirty="0">
              <a:solidFill>
                <a:srgbClr val="323333"/>
              </a:solidFill>
              <a:latin typeface="Arial" charset="0"/>
              <a:ea typeface="Arial" charset="0"/>
              <a:cs typeface="Arial" charset="0"/>
            </a:endParaRPr>
          </a:p>
          <a:p>
            <a:pPr>
              <a:spcAft>
                <a:spcPts val="1800"/>
              </a:spcAft>
              <a:buClr>
                <a:srgbClr val="95C93D"/>
              </a:buClr>
              <a:buSzPct val="125000"/>
            </a:pPr>
            <a:r>
              <a:rPr lang="en-US" sz="2800" b="1" dirty="0">
                <a:solidFill>
                  <a:srgbClr val="323333"/>
                </a:solidFill>
                <a:latin typeface="Arial" charset="0"/>
                <a:ea typeface="Arial" charset="0"/>
                <a:cs typeface="Arial" charset="0"/>
              </a:rPr>
              <a:t>It needs “wiggle room” language.</a:t>
            </a:r>
          </a:p>
          <a:p>
            <a:pPr>
              <a:spcAft>
                <a:spcPts val="1800"/>
              </a:spcAft>
              <a:buClr>
                <a:srgbClr val="95C93D"/>
              </a:buClr>
              <a:buSzPct val="125000"/>
            </a:pPr>
            <a:endParaRPr lang="en-US" sz="2800" b="1" dirty="0">
              <a:solidFill>
                <a:prstClr val="white">
                  <a:lumMod val="50000"/>
                </a:prstClr>
              </a:solidFill>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817365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97890"/>
            <a:ext cx="9144000" cy="738664"/>
          </a:xfrm>
          <a:prstGeom prst="rect">
            <a:avLst/>
          </a:prstGeom>
          <a:noFill/>
        </p:spPr>
        <p:txBody>
          <a:bodyPr wrap="square" rtlCol="0">
            <a:spAutoFit/>
          </a:bodyPr>
          <a:lstStyle/>
          <a:p>
            <a:pPr algn="ctr" defTabSz="457200">
              <a:buClr>
                <a:srgbClr val="95C93D"/>
              </a:buClr>
              <a:buSzPct val="150000"/>
            </a:pPr>
            <a:r>
              <a:rPr lang="en-US" sz="4200" b="1" dirty="0" smtClean="0">
                <a:solidFill>
                  <a:srgbClr val="95C93D"/>
                </a:solidFill>
                <a:latin typeface="Arial"/>
                <a:cs typeface="Arial"/>
              </a:rPr>
              <a:t>At Will Provision</a:t>
            </a:r>
            <a:endParaRPr lang="en-US" sz="4200" b="1" dirty="0">
              <a:solidFill>
                <a:srgbClr val="95C93D"/>
              </a:solidFill>
              <a:latin typeface="Arial"/>
              <a:cs typeface="Arial"/>
            </a:endParaRPr>
          </a:p>
        </p:txBody>
      </p:sp>
      <p:cxnSp>
        <p:nvCxnSpPr>
          <p:cNvPr id="9" name="Straight Connector 8"/>
          <p:cNvCxnSpPr/>
          <p:nvPr/>
        </p:nvCxnSpPr>
        <p:spPr>
          <a:xfrm>
            <a:off x="807859" y="1036554"/>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309282" y="1446335"/>
            <a:ext cx="8538883" cy="3323987"/>
          </a:xfrm>
          <a:prstGeom prst="rect">
            <a:avLst/>
          </a:prstGeom>
          <a:noFill/>
        </p:spPr>
        <p:txBody>
          <a:bodyPr wrap="square" rtlCol="0">
            <a:spAutoFit/>
          </a:bodyPr>
          <a:lstStyle/>
          <a:p>
            <a:r>
              <a:rPr lang="en-US" sz="3000" dirty="0">
                <a:latin typeface="Arial" charset="0"/>
                <a:ea typeface="Arial" charset="0"/>
                <a:cs typeface="Arial" charset="0"/>
              </a:rPr>
              <a:t>The employee handbook must be unambiguous about employees’ at will status</a:t>
            </a:r>
            <a:r>
              <a:rPr lang="en-US" sz="3000" dirty="0" smtClean="0">
                <a:latin typeface="Arial" charset="0"/>
                <a:ea typeface="Arial" charset="0"/>
                <a:cs typeface="Arial" charset="0"/>
              </a:rPr>
              <a:t>:</a:t>
            </a:r>
          </a:p>
          <a:p>
            <a:endParaRPr lang="en-US" sz="3000" dirty="0">
              <a:latin typeface="Arial" charset="0"/>
              <a:ea typeface="Arial" charset="0"/>
              <a:cs typeface="Arial" charset="0"/>
            </a:endParaRPr>
          </a:p>
          <a:p>
            <a:pPr algn="ctr"/>
            <a:r>
              <a:rPr lang="en-US" sz="3000" i="1" dirty="0">
                <a:solidFill>
                  <a:srgbClr val="323333"/>
                </a:solidFill>
                <a:latin typeface="Arial" charset="0"/>
                <a:ea typeface="Arial" charset="0"/>
                <a:cs typeface="Arial" charset="0"/>
              </a:rPr>
              <a:t>Your employment is not for any specific time and may be terminated at will with or without cause and without prior notice by [Nonprofit/Company].</a:t>
            </a:r>
            <a:endParaRPr lang="en-US" sz="3000" dirty="0">
              <a:solidFill>
                <a:srgbClr val="323333"/>
              </a:solidFill>
              <a:latin typeface="Arial" charset="0"/>
              <a:ea typeface="Arial" charset="0"/>
              <a:cs typeface="Arial" charset="0"/>
            </a:endParaRPr>
          </a:p>
          <a:p>
            <a:pPr algn="ctr" defTabSz="457200"/>
            <a:endParaRPr lang="en-US" sz="3000" dirty="0">
              <a:solidFill>
                <a:prstClr val="black">
                  <a:lumMod val="75000"/>
                  <a:lumOff val="25000"/>
                </a:prstClr>
              </a:solidFill>
              <a:latin typeface="Arial" charset="0"/>
              <a:ea typeface="Arial" charset="0"/>
              <a:cs typeface="Arial" charset="0"/>
            </a:endParaRPr>
          </a:p>
        </p:txBody>
      </p:sp>
      <p:cxnSp>
        <p:nvCxnSpPr>
          <p:cNvPr id="6" name="Straight Connector 5"/>
          <p:cNvCxnSpPr/>
          <p:nvPr/>
        </p:nvCxnSpPr>
        <p:spPr>
          <a:xfrm>
            <a:off x="713730" y="236807"/>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21004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76983"/>
            <a:ext cx="9144000" cy="784830"/>
          </a:xfrm>
          <a:prstGeom prst="rect">
            <a:avLst/>
          </a:prstGeom>
          <a:noFill/>
        </p:spPr>
        <p:txBody>
          <a:bodyPr wrap="square" rtlCol="0">
            <a:spAutoFit/>
          </a:bodyPr>
          <a:lstStyle/>
          <a:p>
            <a:pPr algn="ctr" defTabSz="457200">
              <a:buClr>
                <a:srgbClr val="95C93D"/>
              </a:buClr>
              <a:buSzPct val="150000"/>
            </a:pPr>
            <a:r>
              <a:rPr lang="en-US" sz="4500" b="1" dirty="0" smtClean="0">
                <a:solidFill>
                  <a:srgbClr val="95C93D"/>
                </a:solidFill>
                <a:latin typeface="Arial"/>
                <a:cs typeface="Arial"/>
              </a:rPr>
              <a:t>Acknowledgement</a:t>
            </a:r>
            <a:endParaRPr lang="en-US" sz="4500" b="1" dirty="0">
              <a:solidFill>
                <a:srgbClr val="95C93D"/>
              </a:solidFill>
              <a:latin typeface="Arial"/>
              <a:cs typeface="Arial"/>
            </a:endParaRPr>
          </a:p>
        </p:txBody>
      </p:sp>
      <p:cxnSp>
        <p:nvCxnSpPr>
          <p:cNvPr id="8" name="Straight Connector 7"/>
          <p:cNvCxnSpPr/>
          <p:nvPr/>
        </p:nvCxnSpPr>
        <p:spPr>
          <a:xfrm>
            <a:off x="681233" y="169261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349623" y="2164284"/>
            <a:ext cx="8579224" cy="4031873"/>
          </a:xfrm>
          <a:prstGeom prst="rect">
            <a:avLst/>
          </a:prstGeom>
          <a:noFill/>
        </p:spPr>
        <p:txBody>
          <a:bodyPr wrap="square" rtlCol="0">
            <a:spAutoFit/>
          </a:bodyPr>
          <a:lstStyle/>
          <a:p>
            <a:r>
              <a:rPr lang="en-US" sz="3200" dirty="0" smtClean="0"/>
              <a:t>The </a:t>
            </a:r>
            <a:r>
              <a:rPr lang="en-US" sz="3200" dirty="0"/>
              <a:t>acknowledgement page should state that the employee understands it is </a:t>
            </a:r>
            <a:r>
              <a:rPr lang="en-US" sz="3200" dirty="0" smtClean="0"/>
              <a:t>his/her </a:t>
            </a:r>
            <a:r>
              <a:rPr lang="en-US" sz="3200" dirty="0"/>
              <a:t>responsibility to read and follow the </a:t>
            </a:r>
            <a:r>
              <a:rPr lang="en-US" sz="3200" dirty="0" smtClean="0"/>
              <a:t>policies. </a:t>
            </a:r>
          </a:p>
          <a:p>
            <a:endParaRPr lang="en-US" sz="3200" dirty="0"/>
          </a:p>
          <a:p>
            <a:r>
              <a:rPr lang="en-US" sz="3200" b="1" dirty="0" smtClean="0">
                <a:solidFill>
                  <a:schemeClr val="bg1">
                    <a:lumMod val="50000"/>
                  </a:schemeClr>
                </a:solidFill>
              </a:rPr>
              <a:t>The </a:t>
            </a:r>
            <a:r>
              <a:rPr lang="en-US" sz="3200" b="1" dirty="0">
                <a:solidFill>
                  <a:schemeClr val="bg1">
                    <a:lumMod val="50000"/>
                  </a:schemeClr>
                </a:solidFill>
              </a:rPr>
              <a:t>acknowledgement page should also </a:t>
            </a:r>
            <a:r>
              <a:rPr lang="en-US" sz="3200" b="1" dirty="0" smtClean="0">
                <a:solidFill>
                  <a:schemeClr val="bg1">
                    <a:lumMod val="50000"/>
                  </a:schemeClr>
                </a:solidFill>
              </a:rPr>
              <a:t>be </a:t>
            </a:r>
            <a:r>
              <a:rPr lang="en-US" sz="3200" b="1" dirty="0">
                <a:solidFill>
                  <a:schemeClr val="bg1">
                    <a:lumMod val="50000"/>
                  </a:schemeClr>
                </a:solidFill>
              </a:rPr>
              <a:t>separated from the </a:t>
            </a:r>
            <a:r>
              <a:rPr lang="en-US" sz="3200" b="1" dirty="0" smtClean="0">
                <a:solidFill>
                  <a:schemeClr val="bg1">
                    <a:lumMod val="50000"/>
                  </a:schemeClr>
                </a:solidFill>
              </a:rPr>
              <a:t>handbook </a:t>
            </a:r>
            <a:r>
              <a:rPr lang="en-US" sz="3200" b="1" dirty="0">
                <a:solidFill>
                  <a:schemeClr val="bg1">
                    <a:lumMod val="50000"/>
                  </a:schemeClr>
                </a:solidFill>
              </a:rPr>
              <a:t> so that it can be </a:t>
            </a:r>
            <a:r>
              <a:rPr lang="en-US" sz="3200" b="1" dirty="0" smtClean="0">
                <a:solidFill>
                  <a:schemeClr val="bg1">
                    <a:lumMod val="50000"/>
                  </a:schemeClr>
                </a:solidFill>
              </a:rPr>
              <a:t>signed &amp; saved </a:t>
            </a:r>
            <a:r>
              <a:rPr lang="en-US" sz="3200" b="1" dirty="0">
                <a:solidFill>
                  <a:schemeClr val="bg1">
                    <a:lumMod val="50000"/>
                  </a:schemeClr>
                </a:solidFill>
              </a:rPr>
              <a:t>in the employee’s personnel </a:t>
            </a:r>
            <a:r>
              <a:rPr lang="en-US" sz="3200" b="1" dirty="0" smtClean="0">
                <a:solidFill>
                  <a:schemeClr val="bg1">
                    <a:lumMod val="50000"/>
                  </a:schemeClr>
                </a:solidFill>
              </a:rPr>
              <a:t>file. </a:t>
            </a:r>
            <a:r>
              <a:rPr lang="en-US" sz="3200" b="1" dirty="0">
                <a:solidFill>
                  <a:schemeClr val="bg1">
                    <a:lumMod val="50000"/>
                  </a:schemeClr>
                </a:solidFill>
              </a:rPr>
              <a:t/>
            </a:r>
            <a:br>
              <a:rPr lang="en-US" sz="3200" b="1" dirty="0">
                <a:solidFill>
                  <a:schemeClr val="bg1">
                    <a:lumMod val="50000"/>
                  </a:schemeClr>
                </a:solidFill>
              </a:rPr>
            </a:br>
            <a:endParaRPr lang="en-US" sz="3200" b="1" dirty="0">
              <a:solidFill>
                <a:schemeClr val="bg1">
                  <a:lumMod val="50000"/>
                </a:schemeClr>
              </a:solidFill>
              <a:latin typeface="Arial"/>
              <a:cs typeface="Arial"/>
            </a:endParaRPr>
          </a:p>
        </p:txBody>
      </p:sp>
      <p:cxnSp>
        <p:nvCxnSpPr>
          <p:cNvPr id="5" name="Straight Connector 4"/>
          <p:cNvCxnSpPr/>
          <p:nvPr/>
        </p:nvCxnSpPr>
        <p:spPr>
          <a:xfrm>
            <a:off x="681233" y="681137"/>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2674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058" y="282983"/>
            <a:ext cx="9144000" cy="738664"/>
          </a:xfrm>
          <a:prstGeom prst="rect">
            <a:avLst/>
          </a:prstGeom>
          <a:noFill/>
        </p:spPr>
        <p:txBody>
          <a:bodyPr wrap="square" rtlCol="0">
            <a:spAutoFit/>
          </a:bodyPr>
          <a:lstStyle/>
          <a:p>
            <a:pPr algn="ctr" defTabSz="457200">
              <a:buClr>
                <a:srgbClr val="95C93D"/>
              </a:buClr>
              <a:buSzPct val="150000"/>
            </a:pPr>
            <a:r>
              <a:rPr lang="en-US" sz="4200" b="1" dirty="0" smtClean="0">
                <a:solidFill>
                  <a:srgbClr val="95C93D"/>
                </a:solidFill>
                <a:latin typeface="Arial"/>
                <a:cs typeface="Arial"/>
              </a:rPr>
              <a:t>Work with an Attorney</a:t>
            </a:r>
            <a:endParaRPr lang="en-US" sz="4200" b="1" dirty="0">
              <a:solidFill>
                <a:srgbClr val="95C93D"/>
              </a:solidFill>
              <a:latin typeface="Arial"/>
              <a:cs typeface="Arial"/>
            </a:endParaRPr>
          </a:p>
        </p:txBody>
      </p:sp>
      <p:sp>
        <p:nvSpPr>
          <p:cNvPr id="9" name="TextBox 8"/>
          <p:cNvSpPr txBox="1"/>
          <p:nvPr/>
        </p:nvSpPr>
        <p:spPr>
          <a:xfrm>
            <a:off x="112058" y="1678709"/>
            <a:ext cx="3738282" cy="4031873"/>
          </a:xfrm>
          <a:prstGeom prst="rect">
            <a:avLst/>
          </a:prstGeom>
          <a:noFill/>
        </p:spPr>
        <p:txBody>
          <a:bodyPr wrap="square" rtlCol="0">
            <a:spAutoFit/>
          </a:bodyPr>
          <a:lstStyle/>
          <a:p>
            <a:pPr>
              <a:spcAft>
                <a:spcPts val="1200"/>
              </a:spcAft>
            </a:pPr>
            <a:r>
              <a:rPr lang="en-US" sz="3200" dirty="0" smtClean="0"/>
              <a:t>Work with an experienced lawyer who </a:t>
            </a:r>
            <a:r>
              <a:rPr lang="en-US" sz="3200" dirty="0"/>
              <a:t>can properly draft &amp;</a:t>
            </a:r>
            <a:r>
              <a:rPr lang="en-US" sz="3200" dirty="0" smtClean="0"/>
              <a:t> </a:t>
            </a:r>
            <a:r>
              <a:rPr lang="en-US" sz="3200" dirty="0"/>
              <a:t>negotiate the </a:t>
            </a:r>
            <a:r>
              <a:rPr lang="en-US" sz="3200" dirty="0" smtClean="0"/>
              <a:t>employee agreement </a:t>
            </a:r>
            <a:r>
              <a:rPr lang="en-US" sz="3200" dirty="0"/>
              <a:t>with your prospective </a:t>
            </a:r>
            <a:r>
              <a:rPr lang="en-US" sz="3200" dirty="0" smtClean="0"/>
              <a:t>executive.</a:t>
            </a:r>
            <a:endParaRPr lang="en-US" sz="3200" dirty="0">
              <a:solidFill>
                <a:prstClr val="black">
                  <a:lumMod val="75000"/>
                  <a:lumOff val="25000"/>
                </a:prstClr>
              </a:solidFill>
              <a:latin typeface="Arial"/>
              <a:cs typeface="Arial"/>
            </a:endParaRPr>
          </a:p>
        </p:txBody>
      </p:sp>
      <p:cxnSp>
        <p:nvCxnSpPr>
          <p:cNvPr id="10" name="Straight Connector 9"/>
          <p:cNvCxnSpPr/>
          <p:nvPr/>
        </p:nvCxnSpPr>
        <p:spPr>
          <a:xfrm>
            <a:off x="825788" y="1170489"/>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cxnSp>
        <p:nvCxnSpPr>
          <p:cNvPr id="6" name="Straight Connector 5"/>
          <p:cNvCxnSpPr/>
          <p:nvPr/>
        </p:nvCxnSpPr>
        <p:spPr>
          <a:xfrm>
            <a:off x="825788" y="282983"/>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347" y="1955459"/>
            <a:ext cx="5206653" cy="3478371"/>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200336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6273"/>
            <a:ext cx="9144000" cy="4573013"/>
          </a:xfrm>
          <a:prstGeom prst="rect">
            <a:avLst/>
          </a:prstGeom>
        </p:spPr>
      </p:pic>
      <p:sp>
        <p:nvSpPr>
          <p:cNvPr id="7" name="TextBox 6"/>
          <p:cNvSpPr txBox="1"/>
          <p:nvPr/>
        </p:nvSpPr>
        <p:spPr>
          <a:xfrm>
            <a:off x="215153" y="918605"/>
            <a:ext cx="7010400" cy="1446550"/>
          </a:xfrm>
          <a:prstGeom prst="rect">
            <a:avLst/>
          </a:prstGeom>
          <a:noFill/>
        </p:spPr>
        <p:txBody>
          <a:bodyPr wrap="square" rtlCol="0">
            <a:spAutoFit/>
          </a:bodyPr>
          <a:lstStyle/>
          <a:p>
            <a:r>
              <a:rPr lang="en-US" sz="3000" b="1" dirty="0" smtClean="0">
                <a:solidFill>
                  <a:srgbClr val="323333"/>
                </a:solidFill>
                <a:latin typeface="Arial" charset="0"/>
                <a:ea typeface="Arial" charset="0"/>
                <a:cs typeface="Arial" charset="0"/>
              </a:rPr>
              <a:t>Remember: signatures are needed before employment commences!</a:t>
            </a:r>
            <a:endParaRPr lang="en-US" sz="3000" dirty="0">
              <a:solidFill>
                <a:srgbClr val="323333"/>
              </a:solidFill>
              <a:latin typeface="Arial" charset="0"/>
              <a:ea typeface="Arial" charset="0"/>
              <a:cs typeface="Arial" charset="0"/>
            </a:endParaRPr>
          </a:p>
          <a:p>
            <a:r>
              <a:rPr lang="en-US" sz="2800" dirty="0"/>
              <a:t> </a:t>
            </a:r>
          </a:p>
        </p:txBody>
      </p:sp>
    </p:spTree>
    <p:extLst>
      <p:ext uri="{BB962C8B-B14F-4D97-AF65-F5344CB8AC3E}">
        <p14:creationId xmlns:p14="http://schemas.microsoft.com/office/powerpoint/2010/main" val="725547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useBgFill="1">
        <p:nvSpPr>
          <p:cNvPr id="12" name="Rectangle 11">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267" r="22897" b="-1"/>
          <a:stretch/>
        </p:blipFill>
        <p:spPr>
          <a:xfrm>
            <a:off x="4434842" y="10"/>
            <a:ext cx="4709158"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4" name="Straight Arrow Connector 13">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8616" y="2651605"/>
            <a:ext cx="3737610" cy="2397443"/>
          </a:xfrm>
          <a:prstGeom prst="rect">
            <a:avLst/>
          </a:prstGeom>
        </p:spPr>
        <p:txBody>
          <a:bodyPr vert="horz" lIns="91440" tIns="45720" rIns="91440" bIns="45720" rtlCol="0" anchor="t">
            <a:normAutofit/>
          </a:bodyPr>
          <a:lstStyle/>
          <a:p>
            <a:pPr defTabSz="914400">
              <a:lnSpc>
                <a:spcPct val="90000"/>
              </a:lnSpc>
              <a:spcBef>
                <a:spcPct val="0"/>
              </a:spcBef>
              <a:spcAft>
                <a:spcPts val="600"/>
              </a:spcAft>
              <a:buClr>
                <a:srgbClr val="95C93D"/>
              </a:buClr>
              <a:buSzPct val="150000"/>
            </a:pPr>
            <a:r>
              <a:rPr lang="en-US" sz="5500" b="1" dirty="0" smtClean="0">
                <a:solidFill>
                  <a:srgbClr val="95C93D"/>
                </a:solidFill>
                <a:latin typeface="Arial" charset="0"/>
                <a:ea typeface="Arial" charset="0"/>
                <a:cs typeface="Arial" charset="0"/>
              </a:rPr>
              <a:t>What about updates?</a:t>
            </a:r>
            <a:endParaRPr lang="en-US" sz="5500" b="1" dirty="0">
              <a:solidFill>
                <a:srgbClr val="95C93D"/>
              </a:solidFill>
              <a:latin typeface="Arial" charset="0"/>
              <a:ea typeface="Arial" charset="0"/>
              <a:cs typeface="Arial" charset="0"/>
            </a:endParaRPr>
          </a:p>
        </p:txBody>
      </p:sp>
    </p:spTree>
    <p:extLst>
      <p:ext uri="{BB962C8B-B14F-4D97-AF65-F5344CB8AC3E}">
        <p14:creationId xmlns:p14="http://schemas.microsoft.com/office/powerpoint/2010/main" val="175085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185" b="6852"/>
          <a:stretch/>
        </p:blipFill>
        <p:spPr>
          <a:xfrm>
            <a:off x="1990726" y="1638300"/>
            <a:ext cx="5145218" cy="4010025"/>
          </a:xfrm>
          <a:prstGeom prst="rect">
            <a:avLst/>
          </a:prstGeom>
        </p:spPr>
      </p:pic>
    </p:spTree>
    <p:extLst>
      <p:ext uri="{BB962C8B-B14F-4D97-AF65-F5344CB8AC3E}">
        <p14:creationId xmlns:p14="http://schemas.microsoft.com/office/powerpoint/2010/main" val="2080604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48" t="33890" r="3350" b="30242"/>
          <a:stretch/>
        </p:blipFill>
        <p:spPr>
          <a:xfrm>
            <a:off x="1" y="1060704"/>
            <a:ext cx="9144000" cy="5272861"/>
          </a:xfrm>
          <a:prstGeom prst="rect">
            <a:avLst/>
          </a:prstGeom>
        </p:spPr>
      </p:pic>
      <p:sp>
        <p:nvSpPr>
          <p:cNvPr id="9" name="Rectangle 8"/>
          <p:cNvSpPr/>
          <p:nvPr/>
        </p:nvSpPr>
        <p:spPr>
          <a:xfrm>
            <a:off x="0" y="1060704"/>
            <a:ext cx="9144000" cy="5272861"/>
          </a:xfrm>
          <a:prstGeom prst="rect">
            <a:avLst/>
          </a:prstGeom>
          <a:solidFill>
            <a:schemeClr val="tx1">
              <a:lumMod val="85000"/>
              <a:lumOff val="15000"/>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 y="2287261"/>
            <a:ext cx="9144000" cy="584775"/>
          </a:xfrm>
          <a:prstGeom prst="rect">
            <a:avLst/>
          </a:prstGeom>
          <a:noFill/>
        </p:spPr>
        <p:txBody>
          <a:bodyPr wrap="square" rtlCol="0">
            <a:spAutoFit/>
          </a:bodyPr>
          <a:lstStyle/>
          <a:p>
            <a:pPr algn="ctr"/>
            <a:r>
              <a:rPr lang="en-US" sz="3200" b="1" spc="300" dirty="0" smtClean="0">
                <a:solidFill>
                  <a:srgbClr val="95C93D"/>
                </a:solidFill>
                <a:latin typeface="Arial"/>
                <a:cs typeface="Arial"/>
              </a:rPr>
              <a:t>GORDON FISCHER LAW FIRM, P.C.</a:t>
            </a:r>
            <a:endParaRPr lang="en-US" sz="3200" b="1" spc="300" dirty="0">
              <a:solidFill>
                <a:srgbClr val="95C93D"/>
              </a:solidFill>
              <a:latin typeface="Arial"/>
              <a:cs typeface="Arial"/>
            </a:endParaRPr>
          </a:p>
        </p:txBody>
      </p:sp>
      <p:sp>
        <p:nvSpPr>
          <p:cNvPr id="5" name="Rectangle 4"/>
          <p:cNvSpPr/>
          <p:nvPr/>
        </p:nvSpPr>
        <p:spPr>
          <a:xfrm>
            <a:off x="1" y="4318629"/>
            <a:ext cx="9143998" cy="907941"/>
          </a:xfrm>
          <a:prstGeom prst="rect">
            <a:avLst/>
          </a:prstGeom>
        </p:spPr>
        <p:txBody>
          <a:bodyPr wrap="square">
            <a:spAutoFit/>
          </a:bodyPr>
          <a:lstStyle/>
          <a:p>
            <a:pPr algn="ctr">
              <a:spcAft>
                <a:spcPts val="600"/>
              </a:spcAft>
            </a:pPr>
            <a:r>
              <a:rPr lang="en-US" sz="2400" b="1" spc="300" dirty="0" smtClean="0">
                <a:solidFill>
                  <a:srgbClr val="95C93D"/>
                </a:solidFill>
                <a:latin typeface="Arial"/>
                <a:cs typeface="Arial"/>
              </a:rPr>
              <a:t>GORDONFISCHERLAWFIRM.COM</a:t>
            </a:r>
            <a:endParaRPr lang="en-US" sz="2400" b="1" dirty="0" smtClean="0">
              <a:solidFill>
                <a:schemeClr val="tx1">
                  <a:lumMod val="65000"/>
                  <a:lumOff val="35000"/>
                </a:schemeClr>
              </a:solidFill>
              <a:latin typeface="Arial"/>
              <a:cs typeface="Arial"/>
            </a:endParaRPr>
          </a:p>
          <a:p>
            <a:pPr algn="ctr">
              <a:spcAft>
                <a:spcPts val="600"/>
              </a:spcAft>
            </a:pPr>
            <a:r>
              <a:rPr lang="en-US" sz="2400" dirty="0" smtClean="0">
                <a:solidFill>
                  <a:schemeClr val="bg1"/>
                </a:solidFill>
                <a:latin typeface="Arial"/>
                <a:cs typeface="Arial"/>
              </a:rPr>
              <a:t>515.371.6077  |  gordon@gordonfischerlawfirm.com</a:t>
            </a:r>
            <a:endParaRPr lang="en-US" sz="2400" dirty="0">
              <a:solidFill>
                <a:schemeClr val="bg1"/>
              </a:solidFill>
              <a:latin typeface="Arial"/>
              <a:cs typeface="Arial"/>
            </a:endParaRPr>
          </a:p>
        </p:txBody>
      </p:sp>
      <p:sp>
        <p:nvSpPr>
          <p:cNvPr id="4" name="TextBox 3"/>
          <p:cNvSpPr txBox="1"/>
          <p:nvPr/>
        </p:nvSpPr>
        <p:spPr>
          <a:xfrm>
            <a:off x="0" y="2802466"/>
            <a:ext cx="9143999" cy="969496"/>
          </a:xfrm>
          <a:prstGeom prst="rect">
            <a:avLst/>
          </a:prstGeom>
          <a:noFill/>
        </p:spPr>
        <p:txBody>
          <a:bodyPr wrap="square" rtlCol="0">
            <a:spAutoFit/>
          </a:bodyPr>
          <a:lstStyle/>
          <a:p>
            <a:pPr algn="ctr">
              <a:spcAft>
                <a:spcPts val="600"/>
              </a:spcAft>
            </a:pPr>
            <a:r>
              <a:rPr lang="en-US" sz="2600" b="1" dirty="0" smtClean="0">
                <a:solidFill>
                  <a:schemeClr val="bg1"/>
                </a:solidFill>
                <a:latin typeface="Arial"/>
                <a:cs typeface="Arial"/>
              </a:rPr>
              <a:t>325 E. Washington Street, Suite 100</a:t>
            </a:r>
          </a:p>
          <a:p>
            <a:pPr algn="ctr">
              <a:spcAft>
                <a:spcPts val="600"/>
              </a:spcAft>
            </a:pPr>
            <a:r>
              <a:rPr lang="en-US" sz="2600" b="1" dirty="0" smtClean="0">
                <a:solidFill>
                  <a:schemeClr val="bg1"/>
                </a:solidFill>
                <a:latin typeface="Arial"/>
                <a:cs typeface="Arial"/>
              </a:rPr>
              <a:t>Iowa City, IA  52240</a:t>
            </a:r>
            <a:endParaRPr lang="en-US" sz="2600" b="1" dirty="0">
              <a:solidFill>
                <a:schemeClr val="bg1"/>
              </a:solidFill>
              <a:latin typeface="Arial"/>
              <a:cs typeface="Arial"/>
            </a:endParaRPr>
          </a:p>
        </p:txBody>
      </p:sp>
      <p:cxnSp>
        <p:nvCxnSpPr>
          <p:cNvPr id="7" name="Straight Connector 6"/>
          <p:cNvCxnSpPr/>
          <p:nvPr/>
        </p:nvCxnSpPr>
        <p:spPr>
          <a:xfrm>
            <a:off x="1917700" y="4064000"/>
            <a:ext cx="5270500"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 name="TextBox 1"/>
          <p:cNvSpPr txBox="1"/>
          <p:nvPr/>
        </p:nvSpPr>
        <p:spPr>
          <a:xfrm>
            <a:off x="9781953" y="110578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9621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1440617711314-de01e4cddec6.jpg"/>
          <p:cNvPicPr>
            <a:picLocks noChangeAspect="1"/>
          </p:cNvPicPr>
          <p:nvPr/>
        </p:nvPicPr>
        <p:blipFill rotWithShape="1">
          <a:blip r:embed="rId3"/>
          <a:srcRect l="11895" t="40057" r="12316" b="9821"/>
          <a:stretch/>
        </p:blipFill>
        <p:spPr>
          <a:xfrm>
            <a:off x="4" y="1628775"/>
            <a:ext cx="9144797" cy="4031799"/>
          </a:xfrm>
          <a:prstGeom prst="rect">
            <a:avLst/>
          </a:prstGeom>
        </p:spPr>
      </p:pic>
      <p:sp>
        <p:nvSpPr>
          <p:cNvPr id="9" name="Rectangle 8"/>
          <p:cNvSpPr/>
          <p:nvPr/>
        </p:nvSpPr>
        <p:spPr>
          <a:xfrm>
            <a:off x="-801" y="1628775"/>
            <a:ext cx="9144800" cy="4031799"/>
          </a:xfrm>
          <a:prstGeom prst="rect">
            <a:avLst/>
          </a:prstGeom>
          <a:solidFill>
            <a:schemeClr val="tx1">
              <a:lumMod val="65000"/>
              <a:lumOff val="35000"/>
              <a:alpha val="41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2" name="Rectangle 1"/>
          <p:cNvSpPr/>
          <p:nvPr/>
        </p:nvSpPr>
        <p:spPr>
          <a:xfrm>
            <a:off x="1" y="2360413"/>
            <a:ext cx="9143999" cy="1361911"/>
          </a:xfrm>
          <a:prstGeom prst="rect">
            <a:avLst/>
          </a:prstGeom>
        </p:spPr>
        <p:txBody>
          <a:bodyPr wrap="square">
            <a:spAutoFit/>
          </a:bodyPr>
          <a:lstStyle/>
          <a:p>
            <a:pPr algn="ctr"/>
            <a:r>
              <a:rPr lang="en-US" sz="4125" dirty="0">
                <a:solidFill>
                  <a:srgbClr val="FFFFFF"/>
                </a:solidFill>
                <a:latin typeface="Arial" charset="0"/>
                <a:ea typeface="Arial" charset="0"/>
                <a:cs typeface="Arial" charset="0"/>
              </a:rPr>
              <a:t>Mission</a:t>
            </a:r>
            <a:r>
              <a:rPr lang="en-US" sz="4125" b="1" dirty="0">
                <a:solidFill>
                  <a:srgbClr val="FFFFFF"/>
                </a:solidFill>
                <a:latin typeface="Arial" charset="0"/>
                <a:ea typeface="Arial" charset="0"/>
                <a:cs typeface="Arial" charset="0"/>
              </a:rPr>
              <a:t> </a:t>
            </a:r>
            <a:r>
              <a:rPr lang="en-US" sz="4125" dirty="0">
                <a:solidFill>
                  <a:srgbClr val="FFFFFF"/>
                </a:solidFill>
                <a:latin typeface="Arial" charset="0"/>
                <a:ea typeface="Arial" charset="0"/>
                <a:cs typeface="Arial" charset="0"/>
              </a:rPr>
              <a:t>of</a:t>
            </a:r>
            <a:r>
              <a:rPr lang="en-US" sz="4125" b="1" dirty="0">
                <a:solidFill>
                  <a:srgbClr val="FFFFFF"/>
                </a:solidFill>
                <a:latin typeface="Arial" charset="0"/>
                <a:ea typeface="Arial" charset="0"/>
                <a:cs typeface="Arial" charset="0"/>
              </a:rPr>
              <a:t> </a:t>
            </a:r>
          </a:p>
          <a:p>
            <a:pPr algn="ctr"/>
            <a:r>
              <a:rPr lang="en-US" sz="4125" b="1" dirty="0">
                <a:solidFill>
                  <a:srgbClr val="FFFFFF"/>
                </a:solidFill>
                <a:latin typeface="Arial"/>
                <a:cs typeface="Arial"/>
              </a:rPr>
              <a:t>GORDON FISCHER LAW FIRM</a:t>
            </a:r>
          </a:p>
        </p:txBody>
      </p:sp>
      <p:sp>
        <p:nvSpPr>
          <p:cNvPr id="10" name="Rectangle 9"/>
          <p:cNvSpPr/>
          <p:nvPr/>
        </p:nvSpPr>
        <p:spPr>
          <a:xfrm>
            <a:off x="1" y="3887511"/>
            <a:ext cx="9143999" cy="928229"/>
          </a:xfrm>
          <a:prstGeom prst="rect">
            <a:avLst/>
          </a:prstGeom>
          <a:solidFill>
            <a:srgbClr val="95C9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0" y="4090258"/>
            <a:ext cx="9144800" cy="484748"/>
          </a:xfrm>
          <a:prstGeom prst="rect">
            <a:avLst/>
          </a:prstGeom>
          <a:noFill/>
        </p:spPr>
        <p:txBody>
          <a:bodyPr wrap="square" rtlCol="0">
            <a:spAutoFit/>
          </a:bodyPr>
          <a:lstStyle/>
          <a:p>
            <a:pPr lvl="0" algn="ctr">
              <a:buClr>
                <a:srgbClr val="95C93D"/>
              </a:buClr>
              <a:buSzPct val="150000"/>
            </a:pPr>
            <a:r>
              <a:rPr lang="en-US" sz="2550" b="1" dirty="0">
                <a:solidFill>
                  <a:srgbClr val="FFFFFF"/>
                </a:solidFill>
                <a:latin typeface="Arial"/>
                <a:cs typeface="Arial"/>
              </a:rPr>
              <a:t>To promote and maximize charitable giving in Iowa</a:t>
            </a:r>
            <a:endParaRPr lang="en-US" sz="2550" b="1" i="1" dirty="0">
              <a:solidFill>
                <a:srgbClr val="FFFFFF"/>
              </a:solidFill>
              <a:latin typeface="Arial"/>
              <a:cs typeface="Arial"/>
            </a:endParaRPr>
          </a:p>
        </p:txBody>
      </p:sp>
    </p:spTree>
    <p:extLst>
      <p:ext uri="{BB962C8B-B14F-4D97-AF65-F5344CB8AC3E}">
        <p14:creationId xmlns:p14="http://schemas.microsoft.com/office/powerpoint/2010/main" val="3959048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08" y="766240"/>
            <a:ext cx="9144000" cy="784830"/>
          </a:xfrm>
          <a:prstGeom prst="rect">
            <a:avLst/>
          </a:prstGeom>
          <a:noFill/>
        </p:spPr>
        <p:txBody>
          <a:bodyPr wrap="square" rtlCol="0">
            <a:spAutoFit/>
          </a:bodyPr>
          <a:lstStyle/>
          <a:p>
            <a:pPr lvl="0" algn="ctr">
              <a:spcAft>
                <a:spcPts val="600"/>
              </a:spcAft>
              <a:buClr>
                <a:srgbClr val="95C93D"/>
              </a:buClr>
              <a:buSzPct val="150000"/>
            </a:pPr>
            <a:r>
              <a:rPr lang="en-US" sz="4500" b="1" dirty="0">
                <a:solidFill>
                  <a:srgbClr val="95C93D"/>
                </a:solidFill>
                <a:latin typeface="Arial"/>
                <a:cs typeface="Arial"/>
              </a:rPr>
              <a:t>4</a:t>
            </a:r>
            <a:r>
              <a:rPr lang="en-US" sz="4500" b="1" dirty="0" smtClean="0">
                <a:solidFill>
                  <a:srgbClr val="95C93D"/>
                </a:solidFill>
                <a:latin typeface="Arial"/>
                <a:cs typeface="Arial"/>
              </a:rPr>
              <a:t> Core Services</a:t>
            </a:r>
          </a:p>
        </p:txBody>
      </p:sp>
      <p:sp>
        <p:nvSpPr>
          <p:cNvPr id="3" name="TextBox 2"/>
          <p:cNvSpPr txBox="1"/>
          <p:nvPr/>
        </p:nvSpPr>
        <p:spPr>
          <a:xfrm>
            <a:off x="213862" y="1965078"/>
            <a:ext cx="8781691" cy="3477875"/>
          </a:xfrm>
          <a:prstGeom prst="rect">
            <a:avLst/>
          </a:prstGeom>
          <a:noFill/>
        </p:spPr>
        <p:txBody>
          <a:bodyPr wrap="square" rtlCol="0">
            <a:spAutoFit/>
          </a:bodyPr>
          <a:lstStyle/>
          <a:p>
            <a:pPr marL="457200" lvl="0" indent="-457200" algn="ctr">
              <a:spcAft>
                <a:spcPts val="1800"/>
              </a:spcAft>
              <a:buClr>
                <a:srgbClr val="95C93D"/>
              </a:buClr>
              <a:buSzPct val="125000"/>
              <a:buFont typeface="+mj-lt"/>
              <a:buAutoNum type="arabicPeriod"/>
            </a:pPr>
            <a:r>
              <a:rPr lang="en-US" sz="2500" dirty="0" smtClean="0">
                <a:solidFill>
                  <a:schemeClr val="tx1">
                    <a:lumMod val="75000"/>
                    <a:lumOff val="25000"/>
                  </a:schemeClr>
                </a:solidFill>
                <a:latin typeface="Arial" panose="020B0604020202020204" pitchFamily="34" charset="0"/>
                <a:cs typeface="Arial" panose="020B0604020202020204" pitchFamily="34" charset="0"/>
              </a:rPr>
              <a:t>Wills, trusts, estates and estate planning</a:t>
            </a:r>
          </a:p>
          <a:p>
            <a:pPr marL="457200" lvl="0" indent="-457200" algn="ctr">
              <a:spcAft>
                <a:spcPts val="1800"/>
              </a:spcAft>
              <a:buClr>
                <a:srgbClr val="95C93D"/>
              </a:buClr>
              <a:buSzPct val="125000"/>
              <a:buFont typeface="+mj-lt"/>
              <a:buAutoNum type="arabicPeriod"/>
            </a:pPr>
            <a:r>
              <a:rPr lang="en-US" sz="2500" dirty="0" smtClean="0">
                <a:solidFill>
                  <a:schemeClr val="tx1">
                    <a:lumMod val="75000"/>
                    <a:lumOff val="25000"/>
                  </a:schemeClr>
                </a:solidFill>
                <a:latin typeface="Arial" panose="020B0604020202020204" pitchFamily="34" charset="0"/>
                <a:cs typeface="Arial" panose="020B0604020202020204" pitchFamily="34" charset="0"/>
              </a:rPr>
              <a:t>Formation of and guidance for nonprofits</a:t>
            </a:r>
          </a:p>
          <a:p>
            <a:pPr marL="457200" lvl="0" indent="-457200" algn="ctr">
              <a:spcAft>
                <a:spcPts val="1800"/>
              </a:spcAft>
              <a:buClr>
                <a:srgbClr val="95C93D"/>
              </a:buClr>
              <a:buSzPct val="125000"/>
              <a:buFont typeface="+mj-lt"/>
              <a:buAutoNum type="arabicPeriod"/>
            </a:pPr>
            <a:r>
              <a:rPr lang="en-US" sz="2500" dirty="0" smtClean="0">
                <a:solidFill>
                  <a:schemeClr val="tx1">
                    <a:lumMod val="75000"/>
                    <a:lumOff val="25000"/>
                  </a:schemeClr>
                </a:solidFill>
                <a:latin typeface="Arial" panose="020B0604020202020204" pitchFamily="34" charset="0"/>
                <a:cs typeface="Arial" panose="020B0604020202020204" pitchFamily="34" charset="0"/>
              </a:rPr>
              <a:t>Employment law guidance for nonprofits </a:t>
            </a:r>
            <a:br>
              <a:rPr lang="en-US" sz="2500" dirty="0" smtClean="0">
                <a:solidFill>
                  <a:schemeClr val="tx1">
                    <a:lumMod val="75000"/>
                    <a:lumOff val="25000"/>
                  </a:schemeClr>
                </a:solidFill>
                <a:latin typeface="Arial" panose="020B0604020202020204" pitchFamily="34" charset="0"/>
                <a:cs typeface="Arial" panose="020B0604020202020204" pitchFamily="34" charset="0"/>
              </a:rPr>
            </a:br>
            <a:r>
              <a:rPr lang="en-US" sz="2500" i="1" dirty="0" smtClean="0">
                <a:solidFill>
                  <a:schemeClr val="tx1">
                    <a:lumMod val="75000"/>
                    <a:lumOff val="25000"/>
                  </a:schemeClr>
                </a:solidFill>
                <a:latin typeface="Arial" panose="020B0604020202020204" pitchFamily="34" charset="0"/>
                <a:cs typeface="Arial" panose="020B0604020202020204" pitchFamily="34" charset="0"/>
              </a:rPr>
              <a:t>(including advice about hiring, firing,</a:t>
            </a:r>
            <a:br>
              <a:rPr lang="en-US" sz="2500" i="1" dirty="0" smtClean="0">
                <a:solidFill>
                  <a:schemeClr val="tx1">
                    <a:lumMod val="75000"/>
                    <a:lumOff val="25000"/>
                  </a:schemeClr>
                </a:solidFill>
                <a:latin typeface="Arial" panose="020B0604020202020204" pitchFamily="34" charset="0"/>
                <a:cs typeface="Arial" panose="020B0604020202020204" pitchFamily="34" charset="0"/>
              </a:rPr>
            </a:br>
            <a:r>
              <a:rPr lang="en-US" sz="2500" i="1" dirty="0" smtClean="0">
                <a:solidFill>
                  <a:schemeClr val="tx1">
                    <a:lumMod val="75000"/>
                    <a:lumOff val="25000"/>
                  </a:schemeClr>
                </a:solidFill>
                <a:latin typeface="Arial" panose="020B0604020202020204" pitchFamily="34" charset="0"/>
                <a:cs typeface="Arial" panose="020B0604020202020204" pitchFamily="34" charset="0"/>
              </a:rPr>
              <a:t>and drafting of policies and procedures)</a:t>
            </a:r>
          </a:p>
          <a:p>
            <a:pPr marL="457200" lvl="0" indent="-457200" algn="ctr">
              <a:spcAft>
                <a:spcPts val="1800"/>
              </a:spcAft>
              <a:buClr>
                <a:srgbClr val="95C93D"/>
              </a:buClr>
              <a:buSzPct val="125000"/>
              <a:buFont typeface="+mj-lt"/>
              <a:buAutoNum type="arabicPeriod"/>
            </a:pPr>
            <a:r>
              <a:rPr lang="en-US" sz="2500" dirty="0" smtClean="0">
                <a:solidFill>
                  <a:schemeClr val="tx1">
                    <a:lumMod val="75000"/>
                    <a:lumOff val="25000"/>
                  </a:schemeClr>
                </a:solidFill>
                <a:latin typeface="Arial"/>
                <a:cs typeface="Arial"/>
              </a:rPr>
              <a:t>Working with nonprofits and donors on</a:t>
            </a:r>
            <a:br>
              <a:rPr lang="en-US" sz="2500" dirty="0" smtClean="0">
                <a:solidFill>
                  <a:schemeClr val="tx1">
                    <a:lumMod val="75000"/>
                    <a:lumOff val="25000"/>
                  </a:schemeClr>
                </a:solidFill>
                <a:latin typeface="Arial"/>
                <a:cs typeface="Arial"/>
              </a:rPr>
            </a:br>
            <a:r>
              <a:rPr lang="en-US" sz="2500" dirty="0" smtClean="0">
                <a:solidFill>
                  <a:schemeClr val="tx1">
                    <a:lumMod val="75000"/>
                    <a:lumOff val="25000"/>
                  </a:schemeClr>
                </a:solidFill>
                <a:latin typeface="Arial"/>
                <a:cs typeface="Arial"/>
              </a:rPr>
              <a:t>major and/or complex gifts</a:t>
            </a:r>
            <a:endParaRPr lang="en-US" sz="2400" dirty="0" smtClean="0">
              <a:solidFill>
                <a:schemeClr val="tx1">
                  <a:lumMod val="75000"/>
                  <a:lumOff val="25000"/>
                </a:schemeClr>
              </a:solidFill>
              <a:latin typeface="Arial"/>
              <a:cs typeface="Arial"/>
            </a:endParaRPr>
          </a:p>
        </p:txBody>
      </p:sp>
      <p:cxnSp>
        <p:nvCxnSpPr>
          <p:cNvPr id="8" name="Straight Connector 7"/>
          <p:cNvCxnSpPr/>
          <p:nvPr/>
        </p:nvCxnSpPr>
        <p:spPr>
          <a:xfrm>
            <a:off x="746538" y="1618977"/>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a:off x="706197" y="71245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20080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348" r="34817" b="-1"/>
          <a:stretch/>
        </p:blipFill>
        <p:spPr>
          <a:xfrm>
            <a:off x="4434842" y="10"/>
            <a:ext cx="4709158"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0" name="Straight Arrow Connector 9">
            <a:extLst>
              <a:ext uri="{FF2B5EF4-FFF2-40B4-BE49-F238E27FC236}">
                <a16:creationId xmlns=""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1490" y="2631125"/>
            <a:ext cx="3737610" cy="2397443"/>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300" b="1" dirty="0">
                <a:solidFill>
                  <a:srgbClr val="95C93D"/>
                </a:solidFill>
                <a:latin typeface="+mj-lt"/>
                <a:ea typeface="+mj-ea"/>
                <a:cs typeface="+mj-cs"/>
              </a:rPr>
              <a:t>Great employment relationships start with </a:t>
            </a:r>
            <a:r>
              <a:rPr lang="en-US" sz="3300" b="1" dirty="0" smtClean="0">
                <a:solidFill>
                  <a:srgbClr val="95C93D"/>
                </a:solidFill>
                <a:latin typeface="+mj-lt"/>
                <a:ea typeface="+mj-ea"/>
                <a:cs typeface="+mj-cs"/>
              </a:rPr>
              <a:t>smart employee agreements</a:t>
            </a:r>
            <a:endParaRPr lang="en-US" sz="3300" b="1" dirty="0">
              <a:solidFill>
                <a:srgbClr val="95C93D"/>
              </a:solidFill>
              <a:latin typeface="+mj-lt"/>
              <a:ea typeface="+mj-ea"/>
              <a:cs typeface="+mj-cs"/>
            </a:endParaRPr>
          </a:p>
        </p:txBody>
      </p:sp>
    </p:spTree>
    <p:extLst>
      <p:ext uri="{BB962C8B-B14F-4D97-AF65-F5344CB8AC3E}">
        <p14:creationId xmlns:p14="http://schemas.microsoft.com/office/powerpoint/2010/main" val="172176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1"/>
            <a:ext cx="9251576" cy="2015936"/>
          </a:xfrm>
          <a:prstGeom prst="rect">
            <a:avLst/>
          </a:prstGeom>
        </p:spPr>
        <p:txBody>
          <a:bodyPr wrap="square">
            <a:spAutoFit/>
          </a:bodyPr>
          <a:lstStyle/>
          <a:p>
            <a:pPr algn="ctr">
              <a:lnSpc>
                <a:spcPts val="5000"/>
              </a:lnSpc>
              <a:buClr>
                <a:srgbClr val="95C93D"/>
              </a:buClr>
              <a:buSzPct val="150000"/>
            </a:pPr>
            <a:r>
              <a:rPr lang="en-US" sz="4500" b="1" dirty="0" smtClean="0">
                <a:latin typeface="Arial"/>
                <a:cs typeface="Arial"/>
              </a:rPr>
              <a:t>Employment agreement = </a:t>
            </a:r>
          </a:p>
          <a:p>
            <a:pPr algn="ctr">
              <a:lnSpc>
                <a:spcPts val="5000"/>
              </a:lnSpc>
              <a:buClr>
                <a:srgbClr val="95C93D"/>
              </a:buClr>
              <a:buSzPct val="150000"/>
            </a:pPr>
            <a:r>
              <a:rPr lang="en-US" sz="4500" b="1" dirty="0">
                <a:latin typeface="Arial"/>
                <a:cs typeface="Arial"/>
              </a:rPr>
              <a:t>m</a:t>
            </a:r>
            <a:r>
              <a:rPr lang="en-US" sz="4500" b="1" dirty="0" smtClean="0">
                <a:latin typeface="Arial"/>
                <a:cs typeface="Arial"/>
              </a:rPr>
              <a:t>utual benefits for </a:t>
            </a:r>
          </a:p>
          <a:p>
            <a:pPr algn="ctr">
              <a:lnSpc>
                <a:spcPts val="5000"/>
              </a:lnSpc>
              <a:buClr>
                <a:srgbClr val="95C93D"/>
              </a:buClr>
              <a:buSzPct val="150000"/>
            </a:pPr>
            <a:r>
              <a:rPr lang="en-US" sz="4500" b="1" dirty="0" smtClean="0">
                <a:solidFill>
                  <a:srgbClr val="95C93D"/>
                </a:solidFill>
                <a:latin typeface="Arial"/>
                <a:cs typeface="Arial"/>
              </a:rPr>
              <a:t>nonprofit </a:t>
            </a:r>
            <a:r>
              <a:rPr lang="en-US" sz="4500" b="1" dirty="0" smtClean="0">
                <a:latin typeface="Arial"/>
                <a:cs typeface="Arial"/>
              </a:rPr>
              <a:t>&amp;</a:t>
            </a:r>
            <a:r>
              <a:rPr lang="en-US" sz="4500" b="1" dirty="0" smtClean="0">
                <a:solidFill>
                  <a:srgbClr val="95C93D"/>
                </a:solidFill>
                <a:latin typeface="Arial"/>
                <a:cs typeface="Arial"/>
              </a:rPr>
              <a:t> executives</a:t>
            </a:r>
            <a:endParaRPr lang="en-US" sz="4500" b="1" dirty="0">
              <a:solidFill>
                <a:srgbClr val="95C93D"/>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759" y="2194303"/>
            <a:ext cx="5726058" cy="3831686"/>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97229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alphaModFix amt="50000"/>
            <a:extLst>
              <a:ext uri="{28A0092B-C50C-407E-A947-70E740481C1C}">
                <a14:useLocalDpi xmlns:a14="http://schemas.microsoft.com/office/drawing/2010/main" val="0"/>
              </a:ext>
            </a:extLst>
          </a:blip>
          <a:srcRect l="7691" r="3308" b="-2"/>
          <a:stretch/>
        </p:blipFill>
        <p:spPr>
          <a:xfrm>
            <a:off x="20" y="1"/>
            <a:ext cx="9143980" cy="6857999"/>
          </a:xfrm>
          <a:prstGeom prst="rect">
            <a:avLst/>
          </a:prstGeom>
        </p:spPr>
      </p:pic>
      <p:sp>
        <p:nvSpPr>
          <p:cNvPr id="6" name="TextBox 5"/>
          <p:cNvSpPr txBox="1"/>
          <p:nvPr/>
        </p:nvSpPr>
        <p:spPr>
          <a:xfrm>
            <a:off x="1143000" y="13449"/>
            <a:ext cx="6858000" cy="2489920"/>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buClr>
                <a:srgbClr val="95C93D"/>
              </a:buClr>
              <a:buSzPct val="150000"/>
            </a:pPr>
            <a:r>
              <a:rPr lang="en-US" sz="6000" dirty="0">
                <a:solidFill>
                  <a:srgbClr val="FFFFFF"/>
                </a:solidFill>
                <a:latin typeface="Arial" charset="0"/>
                <a:ea typeface="Arial" charset="0"/>
                <a:cs typeface="Arial" charset="0"/>
              </a:rPr>
              <a:t> Minimize and manage risk by </a:t>
            </a:r>
            <a:r>
              <a:rPr lang="en-US" sz="6000" i="1" dirty="0">
                <a:solidFill>
                  <a:srgbClr val="FFFFFF"/>
                </a:solidFill>
                <a:latin typeface="Arial" charset="0"/>
                <a:ea typeface="Arial" charset="0"/>
                <a:cs typeface="Arial" charset="0"/>
              </a:rPr>
              <a:t>both</a:t>
            </a:r>
            <a:r>
              <a:rPr lang="en-US" sz="6000" dirty="0">
                <a:solidFill>
                  <a:srgbClr val="FFFFFF"/>
                </a:solidFill>
                <a:latin typeface="Arial" charset="0"/>
                <a:ea typeface="Arial" charset="0"/>
                <a:cs typeface="Arial" charset="0"/>
              </a:rPr>
              <a:t> parties</a:t>
            </a:r>
            <a:endParaRPr lang="en-US" sz="6000" b="1"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40896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6884" y="587974"/>
            <a:ext cx="3790291" cy="3809214"/>
          </a:xfrm>
          <a:prstGeom prst="rect">
            <a:avLst/>
          </a:prstGeom>
        </p:spPr>
        <p:txBody>
          <a:bodyPr wrap="square">
            <a:spAutoFit/>
          </a:bodyPr>
          <a:lstStyle/>
          <a:p>
            <a:pPr algn="ctr">
              <a:lnSpc>
                <a:spcPts val="5000"/>
              </a:lnSpc>
              <a:buClr>
                <a:srgbClr val="95C93D"/>
              </a:buClr>
              <a:buSzPct val="150000"/>
            </a:pPr>
            <a:endParaRPr lang="en-US" sz="4500" b="1" dirty="0">
              <a:solidFill>
                <a:srgbClr val="95C93D"/>
              </a:solidFill>
              <a:latin typeface="Arial"/>
              <a:cs typeface="Arial"/>
            </a:endParaRPr>
          </a:p>
        </p:txBody>
      </p:sp>
      <p:sp>
        <p:nvSpPr>
          <p:cNvPr id="6" name="Rectangle 5"/>
          <p:cNvSpPr/>
          <p:nvPr/>
        </p:nvSpPr>
        <p:spPr>
          <a:xfrm>
            <a:off x="171445" y="587974"/>
            <a:ext cx="3872753" cy="4580741"/>
          </a:xfrm>
          <a:prstGeom prst="rect">
            <a:avLst/>
          </a:prstGeom>
        </p:spPr>
        <p:txBody>
          <a:bodyPr wrap="square">
            <a:spAutoFit/>
          </a:bodyPr>
          <a:lstStyle/>
          <a:p>
            <a:pPr>
              <a:lnSpc>
                <a:spcPts val="5000"/>
              </a:lnSpc>
              <a:buClr>
                <a:srgbClr val="95C93D"/>
              </a:buClr>
              <a:buSzPct val="150000"/>
            </a:pPr>
            <a:r>
              <a:rPr lang="en-US" sz="4000" b="1" dirty="0" smtClean="0">
                <a:latin typeface="Arial"/>
                <a:cs typeface="Arial"/>
              </a:rPr>
              <a:t>Employment agreement should </a:t>
            </a:r>
            <a:r>
              <a:rPr lang="en-US" sz="4000" b="1" i="1" dirty="0" smtClean="0">
                <a:solidFill>
                  <a:srgbClr val="95C93D"/>
                </a:solidFill>
                <a:latin typeface="Arial"/>
                <a:cs typeface="Arial"/>
              </a:rPr>
              <a:t>clearly </a:t>
            </a:r>
            <a:r>
              <a:rPr lang="en-US" sz="4000" b="1" dirty="0" smtClean="0">
                <a:latin typeface="Arial"/>
                <a:cs typeface="Arial"/>
              </a:rPr>
              <a:t>spell out the terms of the employment relationship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060" y="1062318"/>
            <a:ext cx="5273940" cy="3515960"/>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82048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5" name="TextBox 4"/>
          <p:cNvSpPr txBox="1"/>
          <p:nvPr/>
        </p:nvSpPr>
        <p:spPr>
          <a:xfrm>
            <a:off x="0" y="1153412"/>
            <a:ext cx="9144000" cy="784830"/>
          </a:xfrm>
          <a:prstGeom prst="rect">
            <a:avLst/>
          </a:prstGeom>
          <a:noFill/>
        </p:spPr>
        <p:txBody>
          <a:bodyPr wrap="square" rtlCol="0">
            <a:spAutoFit/>
          </a:bodyPr>
          <a:lstStyle/>
          <a:p>
            <a:pPr algn="ctr" defTabSz="457200">
              <a:buClr>
                <a:srgbClr val="95C93D"/>
              </a:buClr>
              <a:buSzPct val="150000"/>
            </a:pPr>
            <a:r>
              <a:rPr lang="en-US" sz="4500" b="1" dirty="0" smtClean="0">
                <a:solidFill>
                  <a:srgbClr val="95C93D"/>
                </a:solidFill>
                <a:latin typeface="Arial"/>
                <a:cs typeface="Arial"/>
              </a:rPr>
              <a:t>1. Compensation</a:t>
            </a:r>
            <a:endParaRPr lang="en-US" sz="4500" b="1" dirty="0">
              <a:solidFill>
                <a:srgbClr val="95C93D"/>
              </a:solidFill>
              <a:latin typeface="Arial"/>
              <a:cs typeface="Arial"/>
            </a:endParaRPr>
          </a:p>
        </p:txBody>
      </p:sp>
      <p:cxnSp>
        <p:nvCxnSpPr>
          <p:cNvPr id="8" name="Straight Connector 7"/>
          <p:cNvCxnSpPr/>
          <p:nvPr/>
        </p:nvCxnSpPr>
        <p:spPr>
          <a:xfrm>
            <a:off x="654339" y="193824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188259" y="2329654"/>
            <a:ext cx="4988859" cy="4524315"/>
          </a:xfrm>
          <a:prstGeom prst="rect">
            <a:avLst/>
          </a:prstGeom>
          <a:noFill/>
        </p:spPr>
        <p:txBody>
          <a:bodyPr wrap="square" rtlCol="0">
            <a:spAutoFit/>
          </a:bodyPr>
          <a:lstStyle/>
          <a:p>
            <a:r>
              <a:rPr lang="en-US" sz="3600" dirty="0">
                <a:latin typeface="Arial" charset="0"/>
                <a:ea typeface="Arial" charset="0"/>
                <a:cs typeface="Arial" charset="0"/>
              </a:rPr>
              <a:t>Salary, benefits and other compensation should be </a:t>
            </a:r>
            <a:r>
              <a:rPr lang="en-US" sz="3600" dirty="0" smtClean="0">
                <a:latin typeface="Arial" charset="0"/>
                <a:ea typeface="Arial" charset="0"/>
                <a:cs typeface="Arial" charset="0"/>
              </a:rPr>
              <a:t>s-p-e-l-l-e-d out.</a:t>
            </a:r>
          </a:p>
          <a:p>
            <a:pPr algn="ctr"/>
            <a:endParaRPr lang="en-US" sz="3600" dirty="0" smtClean="0">
              <a:latin typeface="Arial" charset="0"/>
              <a:ea typeface="Arial" charset="0"/>
              <a:cs typeface="Arial" charset="0"/>
            </a:endParaRPr>
          </a:p>
          <a:p>
            <a:r>
              <a:rPr lang="en-US" sz="3600" dirty="0" smtClean="0">
                <a:latin typeface="Arial" charset="0"/>
                <a:ea typeface="Arial" charset="0"/>
                <a:cs typeface="Arial" charset="0"/>
              </a:rPr>
              <a:t>You cannot rely on projections, you must rely on fact.</a:t>
            </a:r>
            <a:endParaRPr lang="en-US" sz="3400" dirty="0">
              <a:solidFill>
                <a:prstClr val="black">
                  <a:lumMod val="75000"/>
                  <a:lumOff val="25000"/>
                </a:prstClr>
              </a:solidFill>
              <a:latin typeface="Arial" charset="0"/>
              <a:ea typeface="Arial" charset="0"/>
              <a:cs typeface="Arial" charset="0"/>
            </a:endParaRPr>
          </a:p>
        </p:txBody>
      </p:sp>
      <p:cxnSp>
        <p:nvCxnSpPr>
          <p:cNvPr id="6" name="Straight Connector 5"/>
          <p:cNvCxnSpPr/>
          <p:nvPr/>
        </p:nvCxnSpPr>
        <p:spPr>
          <a:xfrm>
            <a:off x="654339" y="1002989"/>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6154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8745</TotalTime>
  <Words>1005</Words>
  <Application>Microsoft Macintosh PowerPoint</Application>
  <PresentationFormat>On-screen Show (4:3)</PresentationFormat>
  <Paragraphs>129</Paragraphs>
  <Slides>29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Caitlyn Mills</dc:creator>
  <cp:lastModifiedBy>Mackensie Graham</cp:lastModifiedBy>
  <cp:revision>308</cp:revision>
  <dcterms:created xsi:type="dcterms:W3CDTF">2016-02-02T18:54:51Z</dcterms:created>
  <dcterms:modified xsi:type="dcterms:W3CDTF">2017-11-05T10:14:44Z</dcterms:modified>
</cp:coreProperties>
</file>