
<file path=[Content_Types].xml><?xml version="1.0" encoding="utf-8"?>
<Types xmlns="http://schemas.openxmlformats.org/package/2006/content-types">
  <Default Extension="xml" ContentType="application/xml"/>
  <Default Extension="jpeg" ContentType="image/jpeg"/>
  <Default Extension="wdp" ContentType="image/vnd.ms-photo"/>
  <Default Extension="jp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73" r:id="rId2"/>
    <p:sldId id="717" r:id="rId3"/>
    <p:sldId id="718" r:id="rId4"/>
    <p:sldId id="700" r:id="rId5"/>
    <p:sldId id="450" r:id="rId6"/>
    <p:sldId id="698" r:id="rId7"/>
    <p:sldId id="697" r:id="rId8"/>
    <p:sldId id="702" r:id="rId9"/>
    <p:sldId id="703" r:id="rId10"/>
    <p:sldId id="704" r:id="rId11"/>
    <p:sldId id="508" r:id="rId12"/>
    <p:sldId id="795" r:id="rId13"/>
    <p:sldId id="705" r:id="rId14"/>
    <p:sldId id="706" r:id="rId15"/>
    <p:sldId id="707" r:id="rId16"/>
    <p:sldId id="708" r:id="rId17"/>
    <p:sldId id="709" r:id="rId18"/>
    <p:sldId id="710" r:id="rId19"/>
    <p:sldId id="711" r:id="rId20"/>
    <p:sldId id="712" r:id="rId21"/>
    <p:sldId id="25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93D"/>
    <a:srgbClr val="323333"/>
    <a:srgbClr val="989999"/>
    <a:srgbClr val="C9E4C1"/>
    <a:srgbClr val="0010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50" autoAdjust="0"/>
    <p:restoredTop sz="93309" autoAdjust="0"/>
  </p:normalViewPr>
  <p:slideViewPr>
    <p:cSldViewPr snapToGrid="0" snapToObjects="1">
      <p:cViewPr>
        <p:scale>
          <a:sx n="95" d="100"/>
          <a:sy n="95" d="100"/>
        </p:scale>
        <p:origin x="1336" y="-2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3E1D14-69F1-2B4A-A83F-AD08C3DDB7D7}" type="datetimeFigureOut">
              <a:rPr lang="en-US" smtClean="0"/>
              <a:pPr/>
              <a:t>9/28/17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49542-F523-4D45-8AC7-EC424E994B57}" type="slidenum">
              <a:rPr lang="en-US" smtClean="0"/>
              <a:pPr/>
              <a:t>‹#›</a:t>
            </a:fld>
            <a:endParaRPr lang="en-US"/>
          </a:p>
        </p:txBody>
      </p:sp>
    </p:spTree>
    <p:extLst>
      <p:ext uri="{BB962C8B-B14F-4D97-AF65-F5344CB8AC3E}">
        <p14:creationId xmlns:p14="http://schemas.microsoft.com/office/powerpoint/2010/main" val="25078983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1</a:t>
            </a:fld>
            <a:endParaRPr lang="en-US" dirty="0"/>
          </a:p>
        </p:txBody>
      </p:sp>
    </p:spTree>
    <p:extLst>
      <p:ext uri="{BB962C8B-B14F-4D97-AF65-F5344CB8AC3E}">
        <p14:creationId xmlns:p14="http://schemas.microsoft.com/office/powerpoint/2010/main" val="749469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749542-F523-4D45-8AC7-EC424E994B57}" type="slidenum">
              <a:rPr lang="en-US" smtClean="0"/>
              <a:pPr/>
              <a:t>2</a:t>
            </a:fld>
            <a:endParaRPr lang="en-US"/>
          </a:p>
        </p:txBody>
      </p:sp>
    </p:spTree>
    <p:extLst>
      <p:ext uri="{BB962C8B-B14F-4D97-AF65-F5344CB8AC3E}">
        <p14:creationId xmlns:p14="http://schemas.microsoft.com/office/powerpoint/2010/main" val="1881586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a:t>
            </a:r>
            <a:r>
              <a:rPr lang="en-US" baseline="0" smtClean="0"/>
              <a:t> mission of my law firm translates into five core services. </a:t>
            </a:r>
          </a:p>
          <a:p>
            <a:endParaRPr lang="en-US" baseline="0" smtClean="0"/>
          </a:p>
          <a:p>
            <a:r>
              <a:rPr lang="en-US" baseline="0" smtClean="0"/>
              <a:t>First, wills trusts, estates and estate planning. These are the topics that will spend our time together discussion.</a:t>
            </a:r>
          </a:p>
          <a:p>
            <a:endParaRPr lang="en-US" baseline="0" smtClean="0"/>
          </a:p>
          <a:p>
            <a:r>
              <a:rPr lang="en-US" baseline="0" smtClean="0"/>
              <a:t>Second, I conduct training for nonprofit boards. For example, later this week I’m going to speak to a nonprofit – a community foundation -- about donors and noncash assets.</a:t>
            </a:r>
          </a:p>
          <a:p>
            <a:endParaRPr lang="en-US" baseline="0" smtClean="0"/>
          </a:p>
          <a:p>
            <a:r>
              <a:rPr lang="en-US" baseline="0" smtClean="0"/>
              <a:t>Third, employment law guidance. Two quick examples. I’ll counsel nonprofits, and yes, small businesses, too, about firing employees. Make sure documentation is in order, and so on. Also, I’ll often draft employee handbooks for nonprofits.</a:t>
            </a:r>
          </a:p>
          <a:p>
            <a:endParaRPr lang="en-US" baseline="0" smtClean="0"/>
          </a:p>
          <a:p>
            <a:r>
              <a:rPr lang="en-US" baseline="0" smtClean="0"/>
              <a:t>Fourth service. I’ll handle compliance issues for nonprofits. I’ll start nonprofits – help the nonprofit complete a 1023 form and other paperwork to become a 501c3.</a:t>
            </a:r>
          </a:p>
          <a:p>
            <a:endParaRPr lang="en-US" baseline="0" smtClean="0"/>
          </a:p>
          <a:p>
            <a:r>
              <a:rPr lang="en-US" baseline="0" smtClean="0"/>
              <a:t>Fifth service. I’ll work with nonprofits and donors on complex gifts. If a donor wants to give a nonprofit a noncash asset, like real estate or a collection of antiques, I’ll help the parties with the legal paperwork. I may also draft gift agreements between the parties.</a:t>
            </a:r>
          </a:p>
          <a:p>
            <a:endParaRPr lang="en-US" baseline="0" smtClean="0"/>
          </a:p>
          <a:p>
            <a:r>
              <a:rPr lang="en-US" baseline="0" smtClean="0"/>
              <a:t>Again, these are my five core services. </a:t>
            </a:r>
          </a:p>
          <a:p>
            <a:endParaRPr lang="en-US"/>
          </a:p>
        </p:txBody>
      </p:sp>
      <p:sp>
        <p:nvSpPr>
          <p:cNvPr id="4" name="Slide Number Placeholder 3"/>
          <p:cNvSpPr>
            <a:spLocks noGrp="1"/>
          </p:cNvSpPr>
          <p:nvPr>
            <p:ph type="sldNum" sz="quarter" idx="10"/>
          </p:nvPr>
        </p:nvSpPr>
        <p:spPr/>
        <p:txBody>
          <a:bodyPr/>
          <a:lstStyle/>
          <a:p>
            <a:fld id="{1D749542-F523-4D45-8AC7-EC424E994B57}" type="slidenum">
              <a:rPr lang="en-US" smtClean="0"/>
              <a:pPr/>
              <a:t>3</a:t>
            </a:fld>
            <a:endParaRPr lang="en-US"/>
          </a:p>
        </p:txBody>
      </p:sp>
    </p:spTree>
    <p:extLst>
      <p:ext uri="{BB962C8B-B14F-4D97-AF65-F5344CB8AC3E}">
        <p14:creationId xmlns:p14="http://schemas.microsoft.com/office/powerpoint/2010/main" val="129022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749542-F523-4D45-8AC7-EC424E994B57}" type="slidenum">
              <a:rPr lang="en-US" smtClean="0"/>
              <a:pPr/>
              <a:t>21</a:t>
            </a:fld>
            <a:endParaRPr lang="en-US"/>
          </a:p>
        </p:txBody>
      </p:sp>
    </p:spTree>
    <p:extLst>
      <p:ext uri="{BB962C8B-B14F-4D97-AF65-F5344CB8AC3E}">
        <p14:creationId xmlns:p14="http://schemas.microsoft.com/office/powerpoint/2010/main" val="2368483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01-15-GF-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6916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01-15-GF-PP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510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01-15-GF-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692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conten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3550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721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1" Type="http://schemas.openxmlformats.org/officeDocument/2006/relationships/slideLayout" Target="../slideLayouts/slideLayout3.xml"/><Relationship Id="rId2"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 Id="rId3"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15294" b="9020"/>
          <a:stretch/>
        </p:blipFill>
        <p:spPr>
          <a:xfrm>
            <a:off x="0" y="1048870"/>
            <a:ext cx="9144000" cy="5190565"/>
          </a:xfrm>
          <a:prstGeom prst="rect">
            <a:avLst/>
          </a:prstGeom>
        </p:spPr>
      </p:pic>
      <p:sp>
        <p:nvSpPr>
          <p:cNvPr id="7" name="TextBox 6"/>
          <p:cNvSpPr txBox="1"/>
          <p:nvPr/>
        </p:nvSpPr>
        <p:spPr>
          <a:xfrm>
            <a:off x="3845859" y="1357081"/>
            <a:ext cx="5298141" cy="1938992"/>
          </a:xfrm>
          <a:prstGeom prst="rect">
            <a:avLst/>
          </a:prstGeom>
          <a:noFill/>
        </p:spPr>
        <p:txBody>
          <a:bodyPr wrap="square" rtlCol="0">
            <a:spAutoFit/>
          </a:bodyPr>
          <a:lstStyle/>
          <a:p>
            <a:pPr algn="ctr" defTabSz="457200"/>
            <a:r>
              <a:rPr lang="en-US" sz="6000" dirty="0" smtClean="0">
                <a:latin typeface="Arial"/>
                <a:cs typeface="Arial"/>
              </a:rPr>
              <a:t>Digital Asset Planning</a:t>
            </a:r>
            <a:endParaRPr lang="en-US" sz="6000" dirty="0">
              <a:latin typeface="Arial"/>
              <a:cs typeface="Arial"/>
            </a:endParaRPr>
          </a:p>
        </p:txBody>
      </p:sp>
      <p:sp>
        <p:nvSpPr>
          <p:cNvPr id="8" name="Rectangle 7"/>
          <p:cNvSpPr/>
          <p:nvPr/>
        </p:nvSpPr>
        <p:spPr>
          <a:xfrm>
            <a:off x="13450" y="4782702"/>
            <a:ext cx="9143997" cy="923330"/>
          </a:xfrm>
          <a:prstGeom prst="rect">
            <a:avLst/>
          </a:prstGeom>
          <a:solidFill>
            <a:srgbClr val="94C8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p:cNvSpPr/>
          <p:nvPr/>
        </p:nvSpPr>
        <p:spPr>
          <a:xfrm>
            <a:off x="363071" y="4782702"/>
            <a:ext cx="8244561" cy="954107"/>
          </a:xfrm>
          <a:prstGeom prst="rect">
            <a:avLst/>
          </a:prstGeom>
        </p:spPr>
        <p:txBody>
          <a:bodyPr wrap="square">
            <a:spAutoFit/>
          </a:bodyPr>
          <a:lstStyle/>
          <a:p>
            <a:pPr algn="ctr"/>
            <a:r>
              <a:rPr lang="en-US" sz="2800" b="1" dirty="0" smtClean="0">
                <a:solidFill>
                  <a:schemeClr val="bg1"/>
                </a:solidFill>
                <a:latin typeface="Arial" charset="0"/>
                <a:ea typeface="Arial" charset="0"/>
                <a:cs typeface="Arial" charset="0"/>
              </a:rPr>
              <a:t>Mid-Iowa </a:t>
            </a:r>
            <a:r>
              <a:rPr lang="en-US" sz="2800" b="1" dirty="0">
                <a:solidFill>
                  <a:schemeClr val="bg1"/>
                </a:solidFill>
                <a:latin typeface="Arial" charset="0"/>
                <a:ea typeface="Arial" charset="0"/>
                <a:cs typeface="Arial" charset="0"/>
              </a:rPr>
              <a:t>Estate &amp; </a:t>
            </a:r>
            <a:r>
              <a:rPr lang="en-US" sz="2800" b="1" dirty="0" smtClean="0">
                <a:solidFill>
                  <a:schemeClr val="bg1"/>
                </a:solidFill>
                <a:latin typeface="Arial" charset="0"/>
                <a:ea typeface="Arial" charset="0"/>
                <a:cs typeface="Arial" charset="0"/>
              </a:rPr>
              <a:t>Financial Planners </a:t>
            </a:r>
          </a:p>
          <a:p>
            <a:pPr algn="ctr"/>
            <a:r>
              <a:rPr lang="en-US" sz="2800" dirty="0" smtClean="0">
                <a:solidFill>
                  <a:schemeClr val="bg1"/>
                </a:solidFill>
                <a:latin typeface="Arial" charset="0"/>
                <a:ea typeface="Arial" charset="0"/>
                <a:cs typeface="Arial" charset="0"/>
              </a:rPr>
              <a:t>September 19, </a:t>
            </a:r>
            <a:r>
              <a:rPr lang="en-US" sz="2800" dirty="0">
                <a:solidFill>
                  <a:schemeClr val="bg1"/>
                </a:solidFill>
                <a:latin typeface="Arial" charset="0"/>
                <a:ea typeface="Arial" charset="0"/>
                <a:cs typeface="Arial" charset="0"/>
              </a:rPr>
              <a:t>2017</a:t>
            </a:r>
          </a:p>
        </p:txBody>
      </p:sp>
    </p:spTree>
    <p:extLst>
      <p:ext uri="{BB962C8B-B14F-4D97-AF65-F5344CB8AC3E}">
        <p14:creationId xmlns:p14="http://schemas.microsoft.com/office/powerpoint/2010/main" val="1640826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14" name="Rectangle 13">
            <a:extLst>
              <a:ext uri="{FF2B5EF4-FFF2-40B4-BE49-F238E27FC236}">
                <a16:creationId xmlns:a16="http://schemas.microsoft.com/office/drawing/2014/main" xmlns=""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715"/>
          <a:stretch/>
        </p:blipFill>
        <p:spPr>
          <a:xfrm>
            <a:off x="975873" y="522443"/>
            <a:ext cx="7468880" cy="5848875"/>
          </a:xfrm>
          <a:prstGeom prst="rect">
            <a:avLst/>
          </a:prstGeom>
        </p:spPr>
      </p:pic>
    </p:spTree>
    <p:extLst>
      <p:ext uri="{BB962C8B-B14F-4D97-AF65-F5344CB8AC3E}">
        <p14:creationId xmlns:p14="http://schemas.microsoft.com/office/powerpoint/2010/main" val="2868610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620" t="7978" r="1184" b="18825"/>
          <a:stretch/>
        </p:blipFill>
        <p:spPr>
          <a:xfrm>
            <a:off x="0" y="365768"/>
            <a:ext cx="9144000" cy="5143501"/>
          </a:xfrm>
          <a:prstGeom prst="rect">
            <a:avLst/>
          </a:prstGeom>
        </p:spPr>
      </p:pic>
      <p:sp>
        <p:nvSpPr>
          <p:cNvPr id="6" name="TextBox 5"/>
          <p:cNvSpPr txBox="1"/>
          <p:nvPr/>
        </p:nvSpPr>
        <p:spPr>
          <a:xfrm>
            <a:off x="3617259" y="699736"/>
            <a:ext cx="5526741" cy="2015936"/>
          </a:xfrm>
          <a:prstGeom prst="rect">
            <a:avLst/>
          </a:prstGeom>
          <a:noFill/>
        </p:spPr>
        <p:txBody>
          <a:bodyPr wrap="square" rtlCol="0">
            <a:spAutoFit/>
          </a:bodyPr>
          <a:lstStyle/>
          <a:p>
            <a:pPr algn="ctr" defTabSz="457200">
              <a:lnSpc>
                <a:spcPts val="5000"/>
              </a:lnSpc>
              <a:buClr>
                <a:srgbClr val="95C93D"/>
              </a:buClr>
              <a:buSzPct val="150000"/>
            </a:pPr>
            <a:r>
              <a:rPr lang="en-US" sz="5000" b="1" smtClean="0">
                <a:solidFill>
                  <a:prstClr val="white"/>
                </a:solidFill>
                <a:latin typeface="Arial"/>
                <a:cs typeface="Arial"/>
              </a:rPr>
              <a:t>What constitutes a digital asset exactly?</a:t>
            </a:r>
            <a:r>
              <a:rPr lang="en-US" sz="5000" b="1" i="1" smtClean="0">
                <a:solidFill>
                  <a:prstClr val="white"/>
                </a:solidFill>
                <a:latin typeface="Arial"/>
                <a:cs typeface="Arial"/>
              </a:rPr>
              <a:t> </a:t>
            </a:r>
            <a:endParaRPr lang="en-US" sz="5000" b="1">
              <a:solidFill>
                <a:prstClr val="white"/>
              </a:solidFill>
              <a:latin typeface="Arial"/>
              <a:cs typeface="Arial"/>
            </a:endParaRPr>
          </a:p>
        </p:txBody>
      </p:sp>
    </p:spTree>
    <p:extLst>
      <p:ext uri="{BB962C8B-B14F-4D97-AF65-F5344CB8AC3E}">
        <p14:creationId xmlns:p14="http://schemas.microsoft.com/office/powerpoint/2010/main" val="2416915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708"/>
            <a:ext cx="9144000" cy="733534"/>
          </a:xfrm>
          <a:prstGeom prst="rect">
            <a:avLst/>
          </a:prstGeom>
          <a:noFill/>
        </p:spPr>
        <p:txBody>
          <a:bodyPr wrap="square" rtlCol="0">
            <a:spAutoFit/>
          </a:bodyPr>
          <a:lstStyle/>
          <a:p>
            <a:pPr algn="ctr" defTabSz="457200">
              <a:lnSpc>
                <a:spcPts val="5000"/>
              </a:lnSpc>
              <a:buClr>
                <a:srgbClr val="95C93D"/>
              </a:buClr>
              <a:buSzPct val="150000"/>
            </a:pPr>
            <a:r>
              <a:rPr lang="en-US" sz="4500" b="1" dirty="0" smtClean="0">
                <a:solidFill>
                  <a:srgbClr val="95C93D"/>
                </a:solidFill>
                <a:latin typeface="Arial"/>
                <a:cs typeface="Arial"/>
              </a:rPr>
              <a:t>Definition of “Digital Asset”</a:t>
            </a:r>
            <a:endParaRPr lang="en-US" sz="4500" b="1" dirty="0">
              <a:solidFill>
                <a:srgbClr val="95C93D"/>
              </a:solidFill>
              <a:latin typeface="Arial"/>
              <a:cs typeface="Arial"/>
            </a:endParaRPr>
          </a:p>
        </p:txBody>
      </p:sp>
      <p:sp>
        <p:nvSpPr>
          <p:cNvPr id="4" name="TextBox 3"/>
          <p:cNvSpPr txBox="1"/>
          <p:nvPr/>
        </p:nvSpPr>
        <p:spPr>
          <a:xfrm>
            <a:off x="416860" y="1116106"/>
            <a:ext cx="5082988" cy="5216813"/>
          </a:xfrm>
          <a:prstGeom prst="rect">
            <a:avLst/>
          </a:prstGeom>
          <a:noFill/>
        </p:spPr>
        <p:txBody>
          <a:bodyPr wrap="square" rtlCol="0">
            <a:spAutoFit/>
          </a:bodyPr>
          <a:lstStyle/>
          <a:p>
            <a:r>
              <a:rPr lang="en-US" sz="2800" dirty="0" smtClean="0"/>
              <a:t>RUFADAA defines </a:t>
            </a:r>
            <a:r>
              <a:rPr lang="en-US" sz="2800" dirty="0"/>
              <a:t>a “digital asset” as an “</a:t>
            </a:r>
            <a:r>
              <a:rPr lang="en-US" sz="2800" i="1" dirty="0"/>
              <a:t>electronic record in which an individual has a right or interest</a:t>
            </a:r>
            <a:r>
              <a:rPr lang="en-US" sz="2800" dirty="0"/>
              <a:t>.” </a:t>
            </a:r>
            <a:endParaRPr lang="en-US" sz="2800" dirty="0" smtClean="0"/>
          </a:p>
          <a:p>
            <a:endParaRPr lang="en-US" sz="2800" dirty="0"/>
          </a:p>
          <a:p>
            <a:r>
              <a:rPr lang="en-US" sz="2800" dirty="0" smtClean="0"/>
              <a:t>However</a:t>
            </a:r>
            <a:r>
              <a:rPr lang="en-US" sz="2800" dirty="0"/>
              <a:t>, digital assets </a:t>
            </a:r>
            <a:r>
              <a:rPr lang="en-US" sz="2800" dirty="0" smtClean="0"/>
              <a:t>do NOT include </a:t>
            </a:r>
            <a:r>
              <a:rPr lang="en-US" sz="2800" dirty="0"/>
              <a:t>an underlying asset or liability unless the asset or liability is itself an electronic record</a:t>
            </a:r>
            <a:r>
              <a:rPr lang="en-US" sz="2800" dirty="0" smtClean="0"/>
              <a:t>. Also, does NOT include</a:t>
            </a:r>
          </a:p>
          <a:p>
            <a:r>
              <a:rPr lang="en-US" sz="2800" dirty="0"/>
              <a:t>h</a:t>
            </a:r>
            <a:r>
              <a:rPr lang="en-US" sz="2800" dirty="0" smtClean="0"/>
              <a:t>ealth records.</a:t>
            </a:r>
            <a:endParaRPr lang="en-US" sz="2800" dirty="0"/>
          </a:p>
          <a:p>
            <a:endParaRPr lang="en-US" sz="2500" dirty="0">
              <a:latin typeface="Arial" charset="0"/>
              <a:ea typeface="Arial" charset="0"/>
              <a:cs typeface="Arial"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410"/>
          <a:stretch/>
        </p:blipFill>
        <p:spPr>
          <a:xfrm>
            <a:off x="5485005" y="2151529"/>
            <a:ext cx="3484183" cy="3156370"/>
          </a:xfrm>
          <a:prstGeom prst="rect">
            <a:avLst/>
          </a:prstGeom>
          <a:ln>
            <a:noFill/>
          </a:ln>
          <a:effectLst>
            <a:softEdge rad="112500"/>
          </a:effectLst>
        </p:spPr>
      </p:pic>
    </p:spTree>
    <p:extLst>
      <p:ext uri="{BB962C8B-B14F-4D97-AF65-F5344CB8AC3E}">
        <p14:creationId xmlns:p14="http://schemas.microsoft.com/office/powerpoint/2010/main" val="608327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26" r="9773" b="-1"/>
          <a:stretch/>
        </p:blipFill>
        <p:spPr>
          <a:xfrm>
            <a:off x="20" y="10"/>
            <a:ext cx="9143980" cy="6857990"/>
          </a:xfrm>
          <a:prstGeom prst="rect">
            <a:avLst/>
          </a:prstGeom>
        </p:spPr>
      </p:pic>
      <p:sp>
        <p:nvSpPr>
          <p:cNvPr id="4" name="Rectangle 3"/>
          <p:cNvSpPr/>
          <p:nvPr/>
        </p:nvSpPr>
        <p:spPr>
          <a:xfrm>
            <a:off x="1862417" y="1219986"/>
            <a:ext cx="5419166" cy="1451679"/>
          </a:xfrm>
          <a:prstGeom prst="rect">
            <a:avLst/>
          </a:prstGeom>
        </p:spPr>
        <p:txBody>
          <a:bodyPr wrap="square">
            <a:spAutoFit/>
          </a:bodyPr>
          <a:lstStyle/>
          <a:p>
            <a:pPr algn="ctr">
              <a:lnSpc>
                <a:spcPts val="5000"/>
              </a:lnSpc>
              <a:spcAft>
                <a:spcPts val="600"/>
              </a:spcAft>
              <a:buClr>
                <a:srgbClr val="95C93D"/>
              </a:buClr>
              <a:buSzPct val="150000"/>
            </a:pPr>
            <a:r>
              <a:rPr lang="en-US" sz="5000">
                <a:solidFill>
                  <a:schemeClr val="tx1">
                    <a:lumMod val="75000"/>
                    <a:lumOff val="25000"/>
                  </a:schemeClr>
                </a:solidFill>
                <a:latin typeface="Arial" charset="0"/>
                <a:ea typeface="Arial" charset="0"/>
                <a:cs typeface="Arial" charset="0"/>
              </a:rPr>
              <a:t>Digital Assets </a:t>
            </a:r>
            <a:r>
              <a:rPr lang="en-US" sz="5000" smtClean="0">
                <a:solidFill>
                  <a:schemeClr val="tx1">
                    <a:lumMod val="75000"/>
                    <a:lumOff val="25000"/>
                  </a:schemeClr>
                </a:solidFill>
                <a:latin typeface="Arial" charset="0"/>
                <a:ea typeface="Arial" charset="0"/>
                <a:cs typeface="Arial" charset="0"/>
              </a:rPr>
              <a:t>Act:</a:t>
            </a:r>
          </a:p>
          <a:p>
            <a:pPr algn="ctr">
              <a:lnSpc>
                <a:spcPts val="5000"/>
              </a:lnSpc>
              <a:spcAft>
                <a:spcPts val="600"/>
              </a:spcAft>
              <a:buClr>
                <a:srgbClr val="95C93D"/>
              </a:buClr>
              <a:buSzPct val="150000"/>
            </a:pPr>
            <a:r>
              <a:rPr lang="en-US" sz="5000" smtClean="0">
                <a:solidFill>
                  <a:schemeClr val="tx1">
                    <a:lumMod val="75000"/>
                    <a:lumOff val="25000"/>
                  </a:schemeClr>
                </a:solidFill>
                <a:latin typeface="Arial" charset="0"/>
                <a:ea typeface="Arial" charset="0"/>
                <a:cs typeface="Arial" charset="0"/>
              </a:rPr>
              <a:t>Three tiers</a:t>
            </a:r>
            <a:endParaRPr lang="en-US" sz="5000">
              <a:solidFill>
                <a:schemeClr val="tx1">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309881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708"/>
            <a:ext cx="9144000" cy="733534"/>
          </a:xfrm>
          <a:prstGeom prst="rect">
            <a:avLst/>
          </a:prstGeom>
          <a:noFill/>
        </p:spPr>
        <p:txBody>
          <a:bodyPr wrap="square" rtlCol="0">
            <a:spAutoFit/>
          </a:bodyPr>
          <a:lstStyle/>
          <a:p>
            <a:pPr algn="ctr" defTabSz="457200">
              <a:lnSpc>
                <a:spcPts val="5000"/>
              </a:lnSpc>
              <a:buClr>
                <a:srgbClr val="95C93D"/>
              </a:buClr>
              <a:buSzPct val="150000"/>
            </a:pPr>
            <a:r>
              <a:rPr lang="en-US" sz="4500" b="1" smtClean="0">
                <a:solidFill>
                  <a:srgbClr val="95C93D"/>
                </a:solidFill>
                <a:latin typeface="Arial"/>
                <a:cs typeface="Arial"/>
              </a:rPr>
              <a:t>Tier One</a:t>
            </a:r>
            <a:endParaRPr lang="en-US" sz="4500" b="1">
              <a:solidFill>
                <a:srgbClr val="95C93D"/>
              </a:solidFill>
              <a:latin typeface="Arial"/>
              <a:cs typeface="Arial"/>
            </a:endParaRPr>
          </a:p>
        </p:txBody>
      </p:sp>
      <p:sp>
        <p:nvSpPr>
          <p:cNvPr id="4" name="TextBox 3"/>
          <p:cNvSpPr txBox="1"/>
          <p:nvPr/>
        </p:nvSpPr>
        <p:spPr>
          <a:xfrm>
            <a:off x="534688" y="2043952"/>
            <a:ext cx="5701554" cy="2215991"/>
          </a:xfrm>
          <a:prstGeom prst="rect">
            <a:avLst/>
          </a:prstGeom>
          <a:noFill/>
        </p:spPr>
        <p:txBody>
          <a:bodyPr wrap="square" rtlCol="0">
            <a:spAutoFit/>
          </a:bodyPr>
          <a:lstStyle/>
          <a:p>
            <a:r>
              <a:rPr lang="en-US" sz="2400">
                <a:latin typeface="Arial" charset="0"/>
                <a:ea typeface="Arial" charset="0"/>
                <a:cs typeface="Arial" charset="0"/>
              </a:rPr>
              <a:t>I</a:t>
            </a:r>
            <a:r>
              <a:rPr lang="en-US" sz="2400" smtClean="0">
                <a:latin typeface="Arial" charset="0"/>
                <a:ea typeface="Arial" charset="0"/>
                <a:cs typeface="Arial" charset="0"/>
              </a:rPr>
              <a:t>f an online account service </a:t>
            </a:r>
            <a:r>
              <a:rPr lang="en-US" sz="2400">
                <a:latin typeface="Arial" charset="0"/>
                <a:ea typeface="Arial" charset="0"/>
                <a:cs typeface="Arial" charset="0"/>
              </a:rPr>
              <a:t>provider </a:t>
            </a:r>
            <a:r>
              <a:rPr lang="en-US" sz="2400" smtClean="0">
                <a:latin typeface="Arial" charset="0"/>
                <a:ea typeface="Arial" charset="0"/>
                <a:cs typeface="Arial" charset="0"/>
              </a:rPr>
              <a:t>offers </a:t>
            </a:r>
            <a:r>
              <a:rPr lang="en-US" sz="2400">
                <a:latin typeface="Arial" charset="0"/>
                <a:ea typeface="Arial" charset="0"/>
                <a:cs typeface="Arial" charset="0"/>
              </a:rPr>
              <a:t>a mechanism for the account holder to outline their wishes post-mortem, then that tool is used as the primary instruction. </a:t>
            </a:r>
          </a:p>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6930" y="712694"/>
            <a:ext cx="2935531" cy="5378824"/>
          </a:xfrm>
          <a:prstGeom prst="rect">
            <a:avLst/>
          </a:prstGeom>
        </p:spPr>
      </p:pic>
    </p:spTree>
    <p:extLst>
      <p:ext uri="{BB962C8B-B14F-4D97-AF65-F5344CB8AC3E}">
        <p14:creationId xmlns:p14="http://schemas.microsoft.com/office/powerpoint/2010/main" val="1156103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9091" r="19091"/>
          <a:stretch/>
        </p:blipFill>
        <p:spPr>
          <a:xfrm>
            <a:off x="-13427" y="10"/>
            <a:ext cx="9143980" cy="6857990"/>
          </a:xfrm>
          <a:prstGeom prst="rect">
            <a:avLst/>
          </a:prstGeom>
        </p:spPr>
      </p:pic>
      <p:sp>
        <p:nvSpPr>
          <p:cNvPr id="14" name="Rectangle 13">
            <a:extLst>
              <a:ext uri="{FF2B5EF4-FFF2-40B4-BE49-F238E27FC236}">
                <a16:creationId xmlns:a16="http://schemas.microsoft.com/office/drawing/2014/main" xmlns=""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430169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6103" y="640263"/>
            <a:ext cx="3915950" cy="134497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buClr>
                <a:srgbClr val="95C93D"/>
              </a:buClr>
              <a:buSzPct val="150000"/>
            </a:pPr>
            <a:r>
              <a:rPr lang="en-US" sz="4000" b="1">
                <a:solidFill>
                  <a:srgbClr val="95C93D"/>
                </a:solidFill>
                <a:latin typeface="+mj-lt"/>
                <a:ea typeface="+mj-ea"/>
                <a:cs typeface="+mj-cs"/>
              </a:rPr>
              <a:t>Tier One</a:t>
            </a:r>
          </a:p>
        </p:txBody>
      </p:sp>
      <p:sp>
        <p:nvSpPr>
          <p:cNvPr id="6" name="TextBox 5"/>
          <p:cNvSpPr txBox="1"/>
          <p:nvPr/>
        </p:nvSpPr>
        <p:spPr>
          <a:xfrm>
            <a:off x="445582" y="2121763"/>
            <a:ext cx="3926618" cy="3773010"/>
          </a:xfrm>
          <a:prstGeom prst="rect">
            <a:avLst/>
          </a:prstGeom>
        </p:spPr>
        <p:txBody>
          <a:bodyPr vert="horz" lIns="91440" tIns="45720" rIns="91440" bIns="45720" rtlCol="0">
            <a:noAutofit/>
          </a:bodyPr>
          <a:lstStyle/>
          <a:p>
            <a:pPr defTabSz="914400">
              <a:lnSpc>
                <a:spcPct val="90000"/>
              </a:lnSpc>
              <a:spcAft>
                <a:spcPts val="600"/>
              </a:spcAft>
            </a:pPr>
            <a:r>
              <a:rPr lang="en-US" sz="2500" b="1">
                <a:latin typeface="Arial" charset="0"/>
                <a:ea typeface="Arial" charset="0"/>
                <a:cs typeface="Arial" charset="0"/>
              </a:rPr>
              <a:t>Main takeaway: </a:t>
            </a:r>
            <a:endParaRPr lang="en-US" sz="2500" b="1" smtClean="0">
              <a:latin typeface="Arial" charset="0"/>
              <a:ea typeface="Arial" charset="0"/>
              <a:cs typeface="Arial" charset="0"/>
            </a:endParaRPr>
          </a:p>
          <a:p>
            <a:pPr defTabSz="914400">
              <a:lnSpc>
                <a:spcPct val="90000"/>
              </a:lnSpc>
              <a:spcAft>
                <a:spcPts val="600"/>
              </a:spcAft>
            </a:pPr>
            <a:endParaRPr lang="en-US" sz="2500" b="1" smtClean="0">
              <a:latin typeface="Arial" charset="0"/>
              <a:ea typeface="Arial" charset="0"/>
              <a:cs typeface="Arial" charset="0"/>
            </a:endParaRPr>
          </a:p>
          <a:p>
            <a:pPr defTabSz="914400">
              <a:lnSpc>
                <a:spcPct val="90000"/>
              </a:lnSpc>
              <a:spcAft>
                <a:spcPts val="600"/>
              </a:spcAft>
            </a:pPr>
            <a:r>
              <a:rPr lang="en-US" sz="2500">
                <a:latin typeface="Arial" charset="0"/>
                <a:ea typeface="Arial" charset="0"/>
                <a:cs typeface="Arial" charset="0"/>
              </a:rPr>
              <a:t>I</a:t>
            </a:r>
            <a:r>
              <a:rPr lang="en-US" sz="2500" smtClean="0">
                <a:latin typeface="Arial" charset="0"/>
                <a:ea typeface="Arial" charset="0"/>
                <a:cs typeface="Arial" charset="0"/>
              </a:rPr>
              <a:t>f </a:t>
            </a:r>
            <a:r>
              <a:rPr lang="en-US" sz="2500">
                <a:latin typeface="Arial" charset="0"/>
                <a:ea typeface="Arial" charset="0"/>
                <a:cs typeface="Arial" charset="0"/>
              </a:rPr>
              <a:t>a digital service offers your clients the option to set what happens upon their passing—who should be </a:t>
            </a:r>
            <a:r>
              <a:rPr lang="en-US" sz="2500" smtClean="0">
                <a:latin typeface="Arial" charset="0"/>
                <a:ea typeface="Arial" charset="0"/>
                <a:cs typeface="Arial" charset="0"/>
              </a:rPr>
              <a:t>notified/has </a:t>
            </a:r>
            <a:r>
              <a:rPr lang="en-US" sz="2500">
                <a:latin typeface="Arial" charset="0"/>
                <a:ea typeface="Arial" charset="0"/>
                <a:cs typeface="Arial" charset="0"/>
              </a:rPr>
              <a:t>access to the </a:t>
            </a:r>
            <a:r>
              <a:rPr lang="en-US" sz="2500" smtClean="0">
                <a:latin typeface="Arial" charset="0"/>
                <a:ea typeface="Arial" charset="0"/>
                <a:cs typeface="Arial" charset="0"/>
              </a:rPr>
              <a:t>account—encourage them to use </a:t>
            </a:r>
            <a:r>
              <a:rPr lang="en-US" sz="2500">
                <a:latin typeface="Arial" charset="0"/>
                <a:ea typeface="Arial" charset="0"/>
                <a:cs typeface="Arial" charset="0"/>
              </a:rPr>
              <a:t>it.</a:t>
            </a:r>
          </a:p>
        </p:txBody>
      </p:sp>
    </p:spTree>
    <p:extLst>
      <p:ext uri="{BB962C8B-B14F-4D97-AF65-F5344CB8AC3E}">
        <p14:creationId xmlns:p14="http://schemas.microsoft.com/office/powerpoint/2010/main" val="2925376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708"/>
            <a:ext cx="9144000" cy="733534"/>
          </a:xfrm>
          <a:prstGeom prst="rect">
            <a:avLst/>
          </a:prstGeom>
          <a:noFill/>
        </p:spPr>
        <p:txBody>
          <a:bodyPr wrap="square" rtlCol="0">
            <a:spAutoFit/>
          </a:bodyPr>
          <a:lstStyle/>
          <a:p>
            <a:pPr algn="ctr" defTabSz="457200">
              <a:lnSpc>
                <a:spcPts val="5000"/>
              </a:lnSpc>
              <a:buClr>
                <a:srgbClr val="95C93D"/>
              </a:buClr>
              <a:buSzPct val="150000"/>
            </a:pPr>
            <a:r>
              <a:rPr lang="en-US" sz="4500" b="1" smtClean="0">
                <a:solidFill>
                  <a:srgbClr val="95C93D"/>
                </a:solidFill>
                <a:latin typeface="Arial"/>
                <a:cs typeface="Arial"/>
              </a:rPr>
              <a:t>Tier Two</a:t>
            </a:r>
            <a:endParaRPr lang="en-US" sz="4500" b="1">
              <a:solidFill>
                <a:srgbClr val="95C93D"/>
              </a:solidFill>
              <a:latin typeface="Arial"/>
              <a:cs typeface="Arial"/>
            </a:endParaRPr>
          </a:p>
        </p:txBody>
      </p:sp>
      <p:sp>
        <p:nvSpPr>
          <p:cNvPr id="4" name="TextBox 3"/>
          <p:cNvSpPr txBox="1"/>
          <p:nvPr/>
        </p:nvSpPr>
        <p:spPr>
          <a:xfrm>
            <a:off x="534688" y="1557789"/>
            <a:ext cx="7990747" cy="1246495"/>
          </a:xfrm>
          <a:prstGeom prst="rect">
            <a:avLst/>
          </a:prstGeom>
          <a:noFill/>
        </p:spPr>
        <p:txBody>
          <a:bodyPr wrap="square" rtlCol="0">
            <a:spAutoFit/>
          </a:bodyPr>
          <a:lstStyle/>
          <a:p>
            <a:r>
              <a:rPr lang="en-US" sz="2500">
                <a:latin typeface="Arial" charset="0"/>
                <a:ea typeface="Arial" charset="0"/>
                <a:cs typeface="Arial" charset="0"/>
              </a:rPr>
              <a:t>I</a:t>
            </a:r>
            <a:r>
              <a:rPr lang="en-US" sz="2500" smtClean="0">
                <a:latin typeface="Arial" charset="0"/>
                <a:ea typeface="Arial" charset="0"/>
                <a:cs typeface="Arial" charset="0"/>
              </a:rPr>
              <a:t>f nothing is specified with the digital service provider, then directions in an estate plan are the clearest intention for the digital assets. </a:t>
            </a:r>
            <a:endParaRPr lang="en-US" sz="2500">
              <a:latin typeface="Arial" charset="0"/>
              <a:ea typeface="Arial" charset="0"/>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0831"/>
            <a:ext cx="9144000" cy="3357169"/>
          </a:xfrm>
          <a:prstGeom prst="rect">
            <a:avLst/>
          </a:prstGeom>
        </p:spPr>
      </p:pic>
    </p:spTree>
    <p:extLst>
      <p:ext uri="{BB962C8B-B14F-4D97-AF65-F5344CB8AC3E}">
        <p14:creationId xmlns:p14="http://schemas.microsoft.com/office/powerpoint/2010/main" val="2004007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091" r="19697"/>
          <a:stretch/>
        </p:blipFill>
        <p:spPr>
          <a:xfrm>
            <a:off x="20" y="10"/>
            <a:ext cx="9143980" cy="6857990"/>
          </a:xfrm>
          <a:prstGeom prst="rect">
            <a:avLst/>
          </a:prstGeom>
        </p:spPr>
      </p:pic>
      <p:sp>
        <p:nvSpPr>
          <p:cNvPr id="28" name="Rectangle 27">
            <a:extLst>
              <a:ext uri="{FF2B5EF4-FFF2-40B4-BE49-F238E27FC236}">
                <a16:creationId xmlns:a16="http://schemas.microsoft.com/office/drawing/2014/main" xmlns=""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430169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6103" y="640263"/>
            <a:ext cx="3915950" cy="134497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buClr>
                <a:srgbClr val="95C93D"/>
              </a:buClr>
              <a:buSzPct val="150000"/>
            </a:pPr>
            <a:r>
              <a:rPr lang="en-US" sz="4000" b="1">
                <a:solidFill>
                  <a:srgbClr val="95C93D"/>
                </a:solidFill>
                <a:latin typeface="+mj-lt"/>
                <a:ea typeface="+mj-ea"/>
                <a:cs typeface="+mj-cs"/>
              </a:rPr>
              <a:t>Tier Two</a:t>
            </a:r>
          </a:p>
        </p:txBody>
      </p:sp>
      <p:sp>
        <p:nvSpPr>
          <p:cNvPr id="6" name="TextBox 5"/>
          <p:cNvSpPr txBox="1"/>
          <p:nvPr/>
        </p:nvSpPr>
        <p:spPr>
          <a:xfrm>
            <a:off x="445582" y="2121763"/>
            <a:ext cx="3926618" cy="3773010"/>
          </a:xfrm>
          <a:prstGeom prst="rect">
            <a:avLst/>
          </a:prstGeom>
        </p:spPr>
        <p:txBody>
          <a:bodyPr vert="horz" lIns="91440" tIns="45720" rIns="91440" bIns="45720" rtlCol="0">
            <a:normAutofit/>
          </a:bodyPr>
          <a:lstStyle/>
          <a:p>
            <a:pPr defTabSz="914400">
              <a:lnSpc>
                <a:spcPct val="90000"/>
              </a:lnSpc>
              <a:spcAft>
                <a:spcPts val="600"/>
              </a:spcAft>
            </a:pPr>
            <a:r>
              <a:rPr lang="en-US" sz="2500" b="1"/>
              <a:t>Main takeaway: </a:t>
            </a:r>
            <a:endParaRPr lang="en-US" sz="2500" b="1" smtClean="0"/>
          </a:p>
          <a:p>
            <a:pPr defTabSz="914400">
              <a:lnSpc>
                <a:spcPct val="90000"/>
              </a:lnSpc>
              <a:spcAft>
                <a:spcPts val="600"/>
              </a:spcAft>
            </a:pPr>
            <a:endParaRPr lang="en-US" sz="2500" b="1"/>
          </a:p>
          <a:p>
            <a:pPr defTabSz="914400">
              <a:lnSpc>
                <a:spcPct val="90000"/>
              </a:lnSpc>
              <a:spcAft>
                <a:spcPts val="600"/>
              </a:spcAft>
            </a:pPr>
            <a:r>
              <a:rPr lang="en-US" sz="2100" smtClean="0"/>
              <a:t>Include </a:t>
            </a:r>
            <a:r>
              <a:rPr lang="en-US" sz="2100"/>
              <a:t>a written statement in the estate plan to specifically cover digital assets. </a:t>
            </a:r>
            <a:endParaRPr lang="en-US" sz="2100" smtClean="0"/>
          </a:p>
          <a:p>
            <a:pPr defTabSz="914400">
              <a:lnSpc>
                <a:spcPct val="90000"/>
              </a:lnSpc>
              <a:spcAft>
                <a:spcPts val="600"/>
              </a:spcAft>
            </a:pPr>
            <a:endParaRPr lang="en-US" sz="2100"/>
          </a:p>
          <a:p>
            <a:pPr defTabSz="914400">
              <a:lnSpc>
                <a:spcPct val="90000"/>
              </a:lnSpc>
              <a:spcAft>
                <a:spcPts val="600"/>
              </a:spcAft>
            </a:pPr>
            <a:r>
              <a:rPr lang="en-US" sz="2100" smtClean="0"/>
              <a:t>Don’t </a:t>
            </a:r>
            <a:r>
              <a:rPr lang="en-US" sz="2100"/>
              <a:t>rely on general definitions of the executor’s powers, or what “assets” mean, to wrongly assume these cover digital assets.</a:t>
            </a:r>
            <a:endParaRPr lang="en-US" sz="2100" b="1"/>
          </a:p>
        </p:txBody>
      </p:sp>
    </p:spTree>
    <p:extLst>
      <p:ext uri="{BB962C8B-B14F-4D97-AF65-F5344CB8AC3E}">
        <p14:creationId xmlns:p14="http://schemas.microsoft.com/office/powerpoint/2010/main" val="672074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708"/>
            <a:ext cx="9144000" cy="733534"/>
          </a:xfrm>
          <a:prstGeom prst="rect">
            <a:avLst/>
          </a:prstGeom>
          <a:noFill/>
        </p:spPr>
        <p:txBody>
          <a:bodyPr wrap="square" rtlCol="0">
            <a:spAutoFit/>
          </a:bodyPr>
          <a:lstStyle/>
          <a:p>
            <a:pPr algn="ctr" defTabSz="457200">
              <a:lnSpc>
                <a:spcPts val="5000"/>
              </a:lnSpc>
              <a:buClr>
                <a:srgbClr val="95C93D"/>
              </a:buClr>
              <a:buSzPct val="150000"/>
            </a:pPr>
            <a:r>
              <a:rPr lang="en-US" sz="4500" b="1" smtClean="0">
                <a:solidFill>
                  <a:srgbClr val="95C93D"/>
                </a:solidFill>
                <a:latin typeface="Arial"/>
                <a:cs typeface="Arial"/>
              </a:rPr>
              <a:t>Tier Three</a:t>
            </a:r>
            <a:endParaRPr lang="en-US" sz="4500" b="1">
              <a:solidFill>
                <a:srgbClr val="95C93D"/>
              </a:solidFill>
              <a:latin typeface="Arial"/>
              <a:cs typeface="Arial"/>
            </a:endParaRPr>
          </a:p>
        </p:txBody>
      </p:sp>
      <p:sp>
        <p:nvSpPr>
          <p:cNvPr id="4" name="TextBox 3"/>
          <p:cNvSpPr txBox="1"/>
          <p:nvPr/>
        </p:nvSpPr>
        <p:spPr>
          <a:xfrm>
            <a:off x="534688" y="1438834"/>
            <a:ext cx="4965159" cy="3939540"/>
          </a:xfrm>
          <a:prstGeom prst="rect">
            <a:avLst/>
          </a:prstGeom>
          <a:noFill/>
        </p:spPr>
        <p:txBody>
          <a:bodyPr wrap="square" rtlCol="0">
            <a:spAutoFit/>
          </a:bodyPr>
          <a:lstStyle/>
          <a:p>
            <a:r>
              <a:rPr lang="en-US" sz="2500" dirty="0">
                <a:latin typeface="Arial" charset="0"/>
                <a:ea typeface="Arial" charset="0"/>
                <a:cs typeface="Arial" charset="0"/>
              </a:rPr>
              <a:t>If digital assets aren’t accounted for by a service provider tool </a:t>
            </a:r>
            <a:r>
              <a:rPr lang="en-US" sz="2500" i="1" dirty="0">
                <a:latin typeface="Arial" charset="0"/>
                <a:ea typeface="Arial" charset="0"/>
                <a:cs typeface="Arial" charset="0"/>
              </a:rPr>
              <a:t>or</a:t>
            </a:r>
            <a:r>
              <a:rPr lang="en-US" sz="2500" dirty="0">
                <a:latin typeface="Arial" charset="0"/>
                <a:ea typeface="Arial" charset="0"/>
                <a:cs typeface="Arial" charset="0"/>
              </a:rPr>
              <a:t> in an estate plan, then the determination of how the assets may be dealt with falls to the </a:t>
            </a:r>
            <a:r>
              <a:rPr lang="en-US" sz="2500" dirty="0" smtClean="0">
                <a:latin typeface="Arial" charset="0"/>
                <a:ea typeface="Arial" charset="0"/>
                <a:cs typeface="Arial" charset="0"/>
              </a:rPr>
              <a:t>service </a:t>
            </a:r>
            <a:r>
              <a:rPr lang="en-US" sz="2500" dirty="0">
                <a:latin typeface="Arial" charset="0"/>
                <a:ea typeface="Arial" charset="0"/>
                <a:cs typeface="Arial" charset="0"/>
              </a:rPr>
              <a:t>agreement. </a:t>
            </a:r>
            <a:endParaRPr lang="en-US" sz="2500" dirty="0" smtClean="0">
              <a:latin typeface="Arial" charset="0"/>
              <a:ea typeface="Arial" charset="0"/>
              <a:cs typeface="Arial" charset="0"/>
            </a:endParaRPr>
          </a:p>
          <a:p>
            <a:endParaRPr lang="en-US" sz="2500" dirty="0">
              <a:latin typeface="Arial" charset="0"/>
              <a:ea typeface="Arial" charset="0"/>
              <a:cs typeface="Arial" charset="0"/>
            </a:endParaRPr>
          </a:p>
          <a:p>
            <a:r>
              <a:rPr lang="en-US" sz="2500" dirty="0" smtClean="0">
                <a:latin typeface="Arial" charset="0"/>
                <a:ea typeface="Arial" charset="0"/>
                <a:cs typeface="Arial" charset="0"/>
              </a:rPr>
              <a:t>Such </a:t>
            </a:r>
            <a:r>
              <a:rPr lang="en-US" sz="2500" dirty="0">
                <a:latin typeface="Arial" charset="0"/>
                <a:ea typeface="Arial" charset="0"/>
                <a:cs typeface="Arial" charset="0"/>
              </a:rPr>
              <a:t>agreements typically prohibit anyone accessing the account aside from the owner.</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410"/>
          <a:stretch/>
        </p:blipFill>
        <p:spPr>
          <a:xfrm>
            <a:off x="5485005" y="2151529"/>
            <a:ext cx="3484183" cy="3156370"/>
          </a:xfrm>
          <a:prstGeom prst="rect">
            <a:avLst/>
          </a:prstGeom>
          <a:ln>
            <a:noFill/>
          </a:ln>
          <a:effectLst>
            <a:softEdge rad="112500"/>
          </a:effectLst>
        </p:spPr>
      </p:pic>
    </p:spTree>
    <p:extLst>
      <p:ext uri="{BB962C8B-B14F-4D97-AF65-F5344CB8AC3E}">
        <p14:creationId xmlns:p14="http://schemas.microsoft.com/office/powerpoint/2010/main" val="1380150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091" r="19091"/>
          <a:stretch/>
        </p:blipFill>
        <p:spPr>
          <a:xfrm>
            <a:off x="20" y="10"/>
            <a:ext cx="9143980" cy="6857990"/>
          </a:xfrm>
          <a:prstGeom prst="rect">
            <a:avLst/>
          </a:prstGeom>
        </p:spPr>
      </p:pic>
      <p:sp>
        <p:nvSpPr>
          <p:cNvPr id="35" name="Rectangle 34">
            <a:extLst>
              <a:ext uri="{FF2B5EF4-FFF2-40B4-BE49-F238E27FC236}">
                <a16:creationId xmlns:a16="http://schemas.microsoft.com/office/drawing/2014/main" xmlns=""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430169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6103" y="640263"/>
            <a:ext cx="3915950" cy="134497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buClr>
                <a:srgbClr val="95C93D"/>
              </a:buClr>
              <a:buSzPct val="150000"/>
            </a:pPr>
            <a:r>
              <a:rPr lang="en-US" sz="4000" b="1">
                <a:solidFill>
                  <a:srgbClr val="95C93D"/>
                </a:solidFill>
                <a:latin typeface="+mj-lt"/>
                <a:ea typeface="+mj-ea"/>
                <a:cs typeface="+mj-cs"/>
              </a:rPr>
              <a:t>Tier Three</a:t>
            </a:r>
          </a:p>
        </p:txBody>
      </p:sp>
      <p:sp>
        <p:nvSpPr>
          <p:cNvPr id="6" name="TextBox 5"/>
          <p:cNvSpPr txBox="1"/>
          <p:nvPr/>
        </p:nvSpPr>
        <p:spPr>
          <a:xfrm>
            <a:off x="445582" y="2121763"/>
            <a:ext cx="3926618" cy="3773010"/>
          </a:xfrm>
          <a:prstGeom prst="rect">
            <a:avLst/>
          </a:prstGeom>
        </p:spPr>
        <p:txBody>
          <a:bodyPr vert="horz" lIns="91440" tIns="45720" rIns="91440" bIns="45720" rtlCol="0">
            <a:normAutofit/>
          </a:bodyPr>
          <a:lstStyle/>
          <a:p>
            <a:pPr defTabSz="914400">
              <a:lnSpc>
                <a:spcPct val="90000"/>
              </a:lnSpc>
              <a:spcAft>
                <a:spcPts val="600"/>
              </a:spcAft>
            </a:pPr>
            <a:r>
              <a:rPr lang="en-US" sz="2500" b="1"/>
              <a:t>Main takeaway: </a:t>
            </a:r>
          </a:p>
          <a:p>
            <a:pPr defTabSz="914400">
              <a:lnSpc>
                <a:spcPct val="90000"/>
              </a:lnSpc>
              <a:spcAft>
                <a:spcPts val="600"/>
              </a:spcAft>
            </a:pPr>
            <a:endParaRPr lang="en-US" sz="2500"/>
          </a:p>
          <a:p>
            <a:pPr defTabSz="914400">
              <a:lnSpc>
                <a:spcPct val="90000"/>
              </a:lnSpc>
              <a:spcAft>
                <a:spcPts val="600"/>
              </a:spcAft>
            </a:pPr>
            <a:r>
              <a:rPr lang="en-US" sz="2500" smtClean="0"/>
              <a:t>MAKE </a:t>
            </a:r>
            <a:r>
              <a:rPr lang="en-US" sz="2500"/>
              <a:t>DIGITAL ASSETS A PART OF ALL YOUR CLIENTS’ ESTATE PLANS.</a:t>
            </a:r>
            <a:endParaRPr lang="en-US" sz="2500" b="1"/>
          </a:p>
        </p:txBody>
      </p:sp>
    </p:spTree>
    <p:extLst>
      <p:ext uri="{BB962C8B-B14F-4D97-AF65-F5344CB8AC3E}">
        <p14:creationId xmlns:p14="http://schemas.microsoft.com/office/powerpoint/2010/main" val="102565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1440617711314-de01e4cddec6.jpg"/>
          <p:cNvPicPr>
            <a:picLocks noChangeAspect="1"/>
          </p:cNvPicPr>
          <p:nvPr/>
        </p:nvPicPr>
        <p:blipFill rotWithShape="1">
          <a:blip r:embed="rId3"/>
          <a:srcRect l="11895" t="40057" r="12316" b="9821"/>
          <a:stretch/>
        </p:blipFill>
        <p:spPr>
          <a:xfrm>
            <a:off x="4" y="1628775"/>
            <a:ext cx="9144797" cy="4031799"/>
          </a:xfrm>
          <a:prstGeom prst="rect">
            <a:avLst/>
          </a:prstGeom>
        </p:spPr>
      </p:pic>
      <p:sp>
        <p:nvSpPr>
          <p:cNvPr id="9" name="Rectangle 8"/>
          <p:cNvSpPr/>
          <p:nvPr/>
        </p:nvSpPr>
        <p:spPr>
          <a:xfrm>
            <a:off x="-801" y="1628775"/>
            <a:ext cx="9144800" cy="4031799"/>
          </a:xfrm>
          <a:prstGeom prst="rect">
            <a:avLst/>
          </a:prstGeom>
          <a:solidFill>
            <a:schemeClr val="tx1">
              <a:lumMod val="65000"/>
              <a:lumOff val="35000"/>
              <a:alpha val="41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2" name="Rectangle 1"/>
          <p:cNvSpPr/>
          <p:nvPr/>
        </p:nvSpPr>
        <p:spPr>
          <a:xfrm>
            <a:off x="1" y="2360413"/>
            <a:ext cx="9143999" cy="1361911"/>
          </a:xfrm>
          <a:prstGeom prst="rect">
            <a:avLst/>
          </a:prstGeom>
        </p:spPr>
        <p:txBody>
          <a:bodyPr wrap="square">
            <a:spAutoFit/>
          </a:bodyPr>
          <a:lstStyle/>
          <a:p>
            <a:pPr algn="ctr"/>
            <a:r>
              <a:rPr lang="en-US" sz="4125">
                <a:solidFill>
                  <a:srgbClr val="FFFFFF"/>
                </a:solidFill>
                <a:latin typeface="Arial" charset="0"/>
                <a:ea typeface="Arial" charset="0"/>
                <a:cs typeface="Arial" charset="0"/>
              </a:rPr>
              <a:t>Mission</a:t>
            </a:r>
            <a:r>
              <a:rPr lang="en-US" sz="4125" b="1">
                <a:solidFill>
                  <a:srgbClr val="FFFFFF"/>
                </a:solidFill>
                <a:latin typeface="Arial" charset="0"/>
                <a:ea typeface="Arial" charset="0"/>
                <a:cs typeface="Arial" charset="0"/>
              </a:rPr>
              <a:t> </a:t>
            </a:r>
            <a:r>
              <a:rPr lang="en-US" sz="4125">
                <a:solidFill>
                  <a:srgbClr val="FFFFFF"/>
                </a:solidFill>
                <a:latin typeface="Arial" charset="0"/>
                <a:ea typeface="Arial" charset="0"/>
                <a:cs typeface="Arial" charset="0"/>
              </a:rPr>
              <a:t>of</a:t>
            </a:r>
            <a:r>
              <a:rPr lang="en-US" sz="4125" b="1">
                <a:solidFill>
                  <a:srgbClr val="FFFFFF"/>
                </a:solidFill>
                <a:latin typeface="Arial" charset="0"/>
                <a:ea typeface="Arial" charset="0"/>
                <a:cs typeface="Arial" charset="0"/>
              </a:rPr>
              <a:t> </a:t>
            </a:r>
          </a:p>
          <a:p>
            <a:pPr algn="ctr"/>
            <a:r>
              <a:rPr lang="en-US" sz="4125" b="1">
                <a:solidFill>
                  <a:srgbClr val="FFFFFF"/>
                </a:solidFill>
                <a:latin typeface="Arial"/>
                <a:cs typeface="Arial"/>
              </a:rPr>
              <a:t>GORDON FISCHER LAW FIRM</a:t>
            </a:r>
          </a:p>
        </p:txBody>
      </p:sp>
      <p:sp>
        <p:nvSpPr>
          <p:cNvPr id="10" name="Rectangle 9"/>
          <p:cNvSpPr/>
          <p:nvPr/>
        </p:nvSpPr>
        <p:spPr>
          <a:xfrm>
            <a:off x="1" y="3887511"/>
            <a:ext cx="9143999" cy="928229"/>
          </a:xfrm>
          <a:prstGeom prst="rect">
            <a:avLst/>
          </a:prstGeom>
          <a:solidFill>
            <a:srgbClr val="95C9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Box 3"/>
          <p:cNvSpPr txBox="1"/>
          <p:nvPr/>
        </p:nvSpPr>
        <p:spPr>
          <a:xfrm>
            <a:off x="0" y="4090258"/>
            <a:ext cx="9144800" cy="484748"/>
          </a:xfrm>
          <a:prstGeom prst="rect">
            <a:avLst/>
          </a:prstGeom>
          <a:noFill/>
        </p:spPr>
        <p:txBody>
          <a:bodyPr wrap="square" rtlCol="0">
            <a:spAutoFit/>
          </a:bodyPr>
          <a:lstStyle/>
          <a:p>
            <a:pPr lvl="0" algn="ctr">
              <a:buClr>
                <a:srgbClr val="95C93D"/>
              </a:buClr>
              <a:buSzPct val="150000"/>
            </a:pPr>
            <a:r>
              <a:rPr lang="en-US" sz="2550" b="1">
                <a:solidFill>
                  <a:srgbClr val="FFFFFF"/>
                </a:solidFill>
                <a:latin typeface="Arial"/>
                <a:cs typeface="Arial"/>
              </a:rPr>
              <a:t>To promote and maximize charitable giving in Iowa</a:t>
            </a:r>
            <a:endParaRPr lang="en-US" sz="2550" b="1" i="1">
              <a:solidFill>
                <a:srgbClr val="FFFFFF"/>
              </a:solidFill>
              <a:latin typeface="Arial"/>
              <a:cs typeface="Arial"/>
            </a:endParaRPr>
          </a:p>
        </p:txBody>
      </p:sp>
    </p:spTree>
    <p:extLst>
      <p:ext uri="{BB962C8B-B14F-4D97-AF65-F5344CB8AC3E}">
        <p14:creationId xmlns:p14="http://schemas.microsoft.com/office/powerpoint/2010/main" val="3959048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708"/>
            <a:ext cx="9144000" cy="733534"/>
          </a:xfrm>
          <a:prstGeom prst="rect">
            <a:avLst/>
          </a:prstGeom>
          <a:noFill/>
        </p:spPr>
        <p:txBody>
          <a:bodyPr wrap="square" rtlCol="0">
            <a:spAutoFit/>
          </a:bodyPr>
          <a:lstStyle/>
          <a:p>
            <a:pPr algn="ctr" defTabSz="457200">
              <a:lnSpc>
                <a:spcPts val="5000"/>
              </a:lnSpc>
              <a:buClr>
                <a:srgbClr val="95C93D"/>
              </a:buClr>
              <a:buSzPct val="150000"/>
            </a:pPr>
            <a:r>
              <a:rPr lang="en-US" sz="4500" b="1" dirty="0" smtClean="0">
                <a:solidFill>
                  <a:srgbClr val="95C93D"/>
                </a:solidFill>
                <a:latin typeface="Arial"/>
                <a:cs typeface="Arial"/>
              </a:rPr>
              <a:t>Practical Items to Consider </a:t>
            </a:r>
            <a:endParaRPr lang="en-US" sz="4500" b="1" dirty="0">
              <a:solidFill>
                <a:srgbClr val="95C93D"/>
              </a:solidFill>
              <a:latin typeface="Arial"/>
              <a:cs typeface="Arial"/>
            </a:endParaRPr>
          </a:p>
        </p:txBody>
      </p:sp>
      <p:sp>
        <p:nvSpPr>
          <p:cNvPr id="4" name="TextBox 3"/>
          <p:cNvSpPr txBox="1"/>
          <p:nvPr/>
        </p:nvSpPr>
        <p:spPr>
          <a:xfrm>
            <a:off x="534688" y="1438835"/>
            <a:ext cx="8353818" cy="3970318"/>
          </a:xfrm>
          <a:prstGeom prst="rect">
            <a:avLst/>
          </a:prstGeom>
          <a:noFill/>
        </p:spPr>
        <p:txBody>
          <a:bodyPr wrap="square" rtlCol="0">
            <a:spAutoFit/>
          </a:bodyPr>
          <a:lstStyle/>
          <a:p>
            <a:pPr marL="514350" lvl="0" indent="-514350">
              <a:buClr>
                <a:srgbClr val="95C93D"/>
              </a:buClr>
              <a:buAutoNum type="arabicPeriod"/>
            </a:pPr>
            <a:r>
              <a:rPr lang="en-US" sz="2800" dirty="0" smtClean="0">
                <a:latin typeface="Arial" charset="0"/>
                <a:ea typeface="Arial" charset="0"/>
                <a:cs typeface="Arial" charset="0"/>
              </a:rPr>
              <a:t>Password </a:t>
            </a:r>
            <a:r>
              <a:rPr lang="en-US" sz="2800" dirty="0">
                <a:latin typeface="Arial" charset="0"/>
                <a:ea typeface="Arial" charset="0"/>
                <a:cs typeface="Arial" charset="0"/>
              </a:rPr>
              <a:t>manager </a:t>
            </a:r>
            <a:r>
              <a:rPr lang="en-US" sz="2800" dirty="0" smtClean="0">
                <a:latin typeface="Arial" charset="0"/>
                <a:ea typeface="Arial" charset="0"/>
                <a:cs typeface="Arial" charset="0"/>
              </a:rPr>
              <a:t>like </a:t>
            </a:r>
            <a:r>
              <a:rPr lang="en-US" sz="2800" dirty="0" err="1" smtClean="0">
                <a:latin typeface="Arial" charset="0"/>
                <a:ea typeface="Arial" charset="0"/>
                <a:cs typeface="Arial" charset="0"/>
              </a:rPr>
              <a:t>LastPass</a:t>
            </a:r>
            <a:endParaRPr lang="en-US" sz="2800" dirty="0" smtClean="0">
              <a:latin typeface="Arial" charset="0"/>
              <a:ea typeface="Arial" charset="0"/>
              <a:cs typeface="Arial" charset="0"/>
            </a:endParaRPr>
          </a:p>
          <a:p>
            <a:pPr marL="514350" lvl="0" indent="-514350">
              <a:buClr>
                <a:srgbClr val="95C93D"/>
              </a:buClr>
              <a:buAutoNum type="arabicPeriod"/>
            </a:pPr>
            <a:endParaRPr lang="en-US" sz="2800" dirty="0" smtClean="0">
              <a:latin typeface="Arial" charset="0"/>
              <a:ea typeface="Arial" charset="0"/>
              <a:cs typeface="Arial" charset="0"/>
            </a:endParaRPr>
          </a:p>
          <a:p>
            <a:pPr marL="514350" lvl="0" indent="-514350">
              <a:buClr>
                <a:srgbClr val="95C93D"/>
              </a:buClr>
              <a:buAutoNum type="arabicPeriod"/>
            </a:pPr>
            <a:r>
              <a:rPr lang="en-US" sz="2800" dirty="0" smtClean="0">
                <a:latin typeface="Arial" charset="0"/>
                <a:ea typeface="Arial" charset="0"/>
                <a:cs typeface="Arial" charset="0"/>
              </a:rPr>
              <a:t>Write down an inventory of accounts &amp; keep it updated </a:t>
            </a:r>
          </a:p>
          <a:p>
            <a:pPr marL="514350" lvl="0" indent="-514350">
              <a:buClr>
                <a:srgbClr val="95C93D"/>
              </a:buClr>
              <a:buAutoNum type="arabicPeriod"/>
            </a:pPr>
            <a:endParaRPr lang="en-US" sz="2800" dirty="0" smtClean="0">
              <a:latin typeface="Arial" charset="0"/>
              <a:ea typeface="Arial" charset="0"/>
              <a:cs typeface="Arial" charset="0"/>
            </a:endParaRPr>
          </a:p>
          <a:p>
            <a:pPr marL="514350" lvl="0" indent="-514350">
              <a:buClr>
                <a:srgbClr val="95C93D"/>
              </a:buClr>
              <a:buAutoNum type="arabicPeriod"/>
            </a:pPr>
            <a:r>
              <a:rPr lang="en-US" sz="2800" dirty="0" smtClean="0">
                <a:latin typeface="Arial" charset="0"/>
                <a:ea typeface="Arial" charset="0"/>
                <a:cs typeface="Arial" charset="0"/>
              </a:rPr>
              <a:t>Consider executor (or other fiduciary) access </a:t>
            </a:r>
          </a:p>
          <a:p>
            <a:pPr marL="514350" lvl="0" indent="-514350">
              <a:buClr>
                <a:srgbClr val="95C93D"/>
              </a:buClr>
              <a:buAutoNum type="arabicPeriod"/>
            </a:pPr>
            <a:endParaRPr lang="en-US" sz="2800" dirty="0">
              <a:latin typeface="Arial" charset="0"/>
              <a:ea typeface="Arial" charset="0"/>
              <a:cs typeface="Arial" charset="0"/>
            </a:endParaRPr>
          </a:p>
          <a:p>
            <a:pPr marL="514350" lvl="0" indent="-514350">
              <a:buClr>
                <a:srgbClr val="95C93D"/>
              </a:buClr>
              <a:buAutoNum type="arabicPeriod"/>
            </a:pPr>
            <a:r>
              <a:rPr lang="en-US" sz="2800" dirty="0" smtClean="0">
                <a:latin typeface="Arial" charset="0"/>
                <a:ea typeface="Arial" charset="0"/>
                <a:cs typeface="Arial" charset="0"/>
              </a:rPr>
              <a:t>Digital asset executor qualities: trustworthiness, respect for privacy, </a:t>
            </a:r>
            <a:r>
              <a:rPr lang="en-US" sz="2800" dirty="0">
                <a:latin typeface="Arial" charset="0"/>
                <a:ea typeface="Arial" charset="0"/>
                <a:cs typeface="Arial" charset="0"/>
              </a:rPr>
              <a:t>tech </a:t>
            </a:r>
            <a:r>
              <a:rPr lang="en-US" sz="2800" dirty="0" smtClean="0">
                <a:latin typeface="Arial" charset="0"/>
                <a:ea typeface="Arial" charset="0"/>
                <a:cs typeface="Arial" charset="0"/>
              </a:rPr>
              <a:t>aptitude</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2053761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54" t="-1" b="303"/>
          <a:stretch/>
        </p:blipFill>
        <p:spPr>
          <a:xfrm>
            <a:off x="0" y="-13447"/>
            <a:ext cx="9143998" cy="6871447"/>
          </a:xfrm>
          <a:prstGeom prst="rect">
            <a:avLst/>
          </a:prstGeom>
        </p:spPr>
      </p:pic>
      <p:sp>
        <p:nvSpPr>
          <p:cNvPr id="3" name="TextBox 2"/>
          <p:cNvSpPr txBox="1"/>
          <p:nvPr/>
        </p:nvSpPr>
        <p:spPr>
          <a:xfrm>
            <a:off x="161366" y="330512"/>
            <a:ext cx="9144000" cy="584775"/>
          </a:xfrm>
          <a:prstGeom prst="rect">
            <a:avLst/>
          </a:prstGeom>
          <a:noFill/>
        </p:spPr>
        <p:txBody>
          <a:bodyPr wrap="square" rtlCol="0">
            <a:spAutoFit/>
          </a:bodyPr>
          <a:lstStyle/>
          <a:p>
            <a:pPr algn="ctr"/>
            <a:r>
              <a:rPr lang="en-US" sz="3200" b="1" spc="300" dirty="0" smtClean="0">
                <a:solidFill>
                  <a:srgbClr val="95C93D"/>
                </a:solidFill>
                <a:latin typeface="Arial"/>
                <a:cs typeface="Arial"/>
              </a:rPr>
              <a:t>GORDON FISCHER LAW FIRM, P.C.</a:t>
            </a:r>
            <a:endParaRPr lang="en-US" sz="3200" b="1" spc="300" dirty="0">
              <a:solidFill>
                <a:srgbClr val="95C93D"/>
              </a:solidFill>
              <a:latin typeface="Arial"/>
              <a:cs typeface="Arial"/>
            </a:endParaRPr>
          </a:p>
        </p:txBody>
      </p:sp>
      <p:sp>
        <p:nvSpPr>
          <p:cNvPr id="5" name="Rectangle 4"/>
          <p:cNvSpPr/>
          <p:nvPr/>
        </p:nvSpPr>
        <p:spPr>
          <a:xfrm>
            <a:off x="161366" y="5784358"/>
            <a:ext cx="9143998" cy="907941"/>
          </a:xfrm>
          <a:prstGeom prst="rect">
            <a:avLst/>
          </a:prstGeom>
        </p:spPr>
        <p:txBody>
          <a:bodyPr wrap="square">
            <a:spAutoFit/>
          </a:bodyPr>
          <a:lstStyle/>
          <a:p>
            <a:pPr algn="ctr">
              <a:spcAft>
                <a:spcPts val="600"/>
              </a:spcAft>
            </a:pPr>
            <a:r>
              <a:rPr lang="en-US" sz="2400" b="1" spc="300" dirty="0" smtClean="0">
                <a:solidFill>
                  <a:srgbClr val="323333"/>
                </a:solidFill>
                <a:latin typeface="Arial"/>
                <a:cs typeface="Arial"/>
              </a:rPr>
              <a:t>GORDONFISCHERLAWFIRM.COM</a:t>
            </a:r>
            <a:endParaRPr lang="en-US" sz="2400" b="1" dirty="0" smtClean="0">
              <a:solidFill>
                <a:srgbClr val="323333"/>
              </a:solidFill>
              <a:latin typeface="Arial"/>
              <a:cs typeface="Arial"/>
            </a:endParaRPr>
          </a:p>
          <a:p>
            <a:pPr algn="ctr">
              <a:spcAft>
                <a:spcPts val="600"/>
              </a:spcAft>
            </a:pPr>
            <a:r>
              <a:rPr lang="en-US" sz="2400" dirty="0" smtClean="0">
                <a:solidFill>
                  <a:srgbClr val="323333"/>
                </a:solidFill>
                <a:latin typeface="Arial"/>
                <a:cs typeface="Arial"/>
              </a:rPr>
              <a:t>515.371.6077  |  </a:t>
            </a:r>
            <a:r>
              <a:rPr lang="en-US" sz="2400" dirty="0" err="1" smtClean="0">
                <a:solidFill>
                  <a:srgbClr val="323333"/>
                </a:solidFill>
                <a:latin typeface="Arial"/>
                <a:cs typeface="Arial"/>
              </a:rPr>
              <a:t>gordon@gordonfischerlawfirm.com</a:t>
            </a:r>
            <a:endParaRPr lang="en-US" sz="2400" dirty="0">
              <a:solidFill>
                <a:srgbClr val="323333"/>
              </a:solidFill>
              <a:latin typeface="Arial"/>
              <a:cs typeface="Arial"/>
            </a:endParaRPr>
          </a:p>
        </p:txBody>
      </p:sp>
      <p:sp>
        <p:nvSpPr>
          <p:cNvPr id="4" name="TextBox 3"/>
          <p:cNvSpPr txBox="1"/>
          <p:nvPr/>
        </p:nvSpPr>
        <p:spPr>
          <a:xfrm>
            <a:off x="1" y="1035399"/>
            <a:ext cx="9143999" cy="969496"/>
          </a:xfrm>
          <a:prstGeom prst="rect">
            <a:avLst/>
          </a:prstGeom>
          <a:noFill/>
        </p:spPr>
        <p:txBody>
          <a:bodyPr wrap="square" rtlCol="0">
            <a:spAutoFit/>
          </a:bodyPr>
          <a:lstStyle/>
          <a:p>
            <a:pPr algn="ctr">
              <a:spcAft>
                <a:spcPts val="600"/>
              </a:spcAft>
            </a:pPr>
            <a:r>
              <a:rPr lang="en-US" sz="2600" b="1" smtClean="0">
                <a:solidFill>
                  <a:srgbClr val="323333"/>
                </a:solidFill>
                <a:latin typeface="Arial"/>
                <a:cs typeface="Arial"/>
              </a:rPr>
              <a:t>325 E. Washington Street, Suite 100</a:t>
            </a:r>
          </a:p>
          <a:p>
            <a:pPr algn="ctr">
              <a:spcAft>
                <a:spcPts val="600"/>
              </a:spcAft>
            </a:pPr>
            <a:r>
              <a:rPr lang="en-US" sz="2600" b="1" smtClean="0">
                <a:solidFill>
                  <a:srgbClr val="323333"/>
                </a:solidFill>
                <a:latin typeface="Arial"/>
                <a:cs typeface="Arial"/>
              </a:rPr>
              <a:t>Iowa City, IA  52240</a:t>
            </a:r>
            <a:endParaRPr lang="en-US" sz="2600" b="1">
              <a:solidFill>
                <a:srgbClr val="323333"/>
              </a:solidFill>
              <a:latin typeface="Arial"/>
              <a:cs typeface="Arial"/>
            </a:endParaRPr>
          </a:p>
        </p:txBody>
      </p:sp>
      <p:cxnSp>
        <p:nvCxnSpPr>
          <p:cNvPr id="7" name="Straight Connector 6"/>
          <p:cNvCxnSpPr/>
          <p:nvPr/>
        </p:nvCxnSpPr>
        <p:spPr>
          <a:xfrm>
            <a:off x="1936749" y="2100729"/>
            <a:ext cx="5270500" cy="0"/>
          </a:xfrm>
          <a:prstGeom prst="line">
            <a:avLst/>
          </a:prstGeom>
          <a:ln>
            <a:solidFill>
              <a:srgbClr val="95C93D"/>
            </a:solidFill>
          </a:ln>
        </p:spPr>
        <p:style>
          <a:lnRef idx="1">
            <a:schemeClr val="accent6"/>
          </a:lnRef>
          <a:fillRef idx="0">
            <a:schemeClr val="accent6"/>
          </a:fillRef>
          <a:effectRef idx="0">
            <a:schemeClr val="accent6"/>
          </a:effectRef>
          <a:fontRef idx="minor">
            <a:schemeClr val="tx1"/>
          </a:fontRef>
        </p:style>
      </p:cxnSp>
      <p:sp>
        <p:nvSpPr>
          <p:cNvPr id="2" name="TextBox 1"/>
          <p:cNvSpPr txBox="1"/>
          <p:nvPr/>
        </p:nvSpPr>
        <p:spPr>
          <a:xfrm>
            <a:off x="9781953" y="110578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96212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08" y="766240"/>
            <a:ext cx="9144000" cy="784830"/>
          </a:xfrm>
          <a:prstGeom prst="rect">
            <a:avLst/>
          </a:prstGeom>
          <a:noFill/>
        </p:spPr>
        <p:txBody>
          <a:bodyPr wrap="square" rtlCol="0">
            <a:spAutoFit/>
          </a:bodyPr>
          <a:lstStyle/>
          <a:p>
            <a:pPr lvl="0" algn="ctr">
              <a:spcAft>
                <a:spcPts val="600"/>
              </a:spcAft>
              <a:buClr>
                <a:srgbClr val="95C93D"/>
              </a:buClr>
              <a:buSzPct val="150000"/>
            </a:pPr>
            <a:r>
              <a:rPr lang="en-US" sz="4500" b="1">
                <a:solidFill>
                  <a:srgbClr val="95C93D"/>
                </a:solidFill>
                <a:latin typeface="Arial"/>
                <a:cs typeface="Arial"/>
              </a:rPr>
              <a:t>4</a:t>
            </a:r>
            <a:r>
              <a:rPr lang="en-US" sz="4500" b="1" smtClean="0">
                <a:solidFill>
                  <a:srgbClr val="95C93D"/>
                </a:solidFill>
                <a:latin typeface="Arial"/>
                <a:cs typeface="Arial"/>
              </a:rPr>
              <a:t> Core Services</a:t>
            </a:r>
          </a:p>
        </p:txBody>
      </p:sp>
      <p:sp>
        <p:nvSpPr>
          <p:cNvPr id="3" name="TextBox 2"/>
          <p:cNvSpPr txBox="1"/>
          <p:nvPr/>
        </p:nvSpPr>
        <p:spPr>
          <a:xfrm>
            <a:off x="213862" y="1965078"/>
            <a:ext cx="8781691" cy="3477875"/>
          </a:xfrm>
          <a:prstGeom prst="rect">
            <a:avLst/>
          </a:prstGeom>
          <a:noFill/>
        </p:spPr>
        <p:txBody>
          <a:bodyPr wrap="square" rtlCol="0">
            <a:spAutoFit/>
          </a:bodyPr>
          <a:lstStyle/>
          <a:p>
            <a:pPr marL="457200" lvl="0" indent="-457200" algn="ctr">
              <a:spcAft>
                <a:spcPts val="1800"/>
              </a:spcAft>
              <a:buClr>
                <a:srgbClr val="95C93D"/>
              </a:buClr>
              <a:buSzPct val="125000"/>
              <a:buFont typeface="+mj-lt"/>
              <a:buAutoNum type="arabicPeriod"/>
            </a:pPr>
            <a:r>
              <a:rPr lang="en-US" sz="2500" smtClean="0">
                <a:solidFill>
                  <a:schemeClr val="tx1">
                    <a:lumMod val="75000"/>
                    <a:lumOff val="25000"/>
                  </a:schemeClr>
                </a:solidFill>
                <a:latin typeface="Arial" panose="020B0604020202020204" pitchFamily="34" charset="0"/>
                <a:cs typeface="Arial" panose="020B0604020202020204" pitchFamily="34" charset="0"/>
              </a:rPr>
              <a:t>Wills, trusts, estates and estate planning</a:t>
            </a:r>
          </a:p>
          <a:p>
            <a:pPr marL="457200" lvl="0" indent="-457200" algn="ctr">
              <a:spcAft>
                <a:spcPts val="1800"/>
              </a:spcAft>
              <a:buClr>
                <a:srgbClr val="95C93D"/>
              </a:buClr>
              <a:buSzPct val="125000"/>
              <a:buFont typeface="+mj-lt"/>
              <a:buAutoNum type="arabicPeriod"/>
            </a:pPr>
            <a:r>
              <a:rPr lang="en-US" sz="2500" smtClean="0">
                <a:solidFill>
                  <a:schemeClr val="tx1">
                    <a:lumMod val="75000"/>
                    <a:lumOff val="25000"/>
                  </a:schemeClr>
                </a:solidFill>
                <a:latin typeface="Arial" panose="020B0604020202020204" pitchFamily="34" charset="0"/>
                <a:cs typeface="Arial" panose="020B0604020202020204" pitchFamily="34" charset="0"/>
              </a:rPr>
              <a:t>Formation of and guidance for nonprofits</a:t>
            </a:r>
          </a:p>
          <a:p>
            <a:pPr marL="457200" lvl="0" indent="-457200" algn="ctr">
              <a:spcAft>
                <a:spcPts val="1800"/>
              </a:spcAft>
              <a:buClr>
                <a:srgbClr val="95C93D"/>
              </a:buClr>
              <a:buSzPct val="125000"/>
              <a:buFont typeface="+mj-lt"/>
              <a:buAutoNum type="arabicPeriod"/>
            </a:pPr>
            <a:r>
              <a:rPr lang="en-US" sz="2500" smtClean="0">
                <a:solidFill>
                  <a:schemeClr val="tx1">
                    <a:lumMod val="75000"/>
                    <a:lumOff val="25000"/>
                  </a:schemeClr>
                </a:solidFill>
                <a:latin typeface="Arial" panose="020B0604020202020204" pitchFamily="34" charset="0"/>
                <a:cs typeface="Arial" panose="020B0604020202020204" pitchFamily="34" charset="0"/>
              </a:rPr>
              <a:t>Employment law counseling for nonprofits </a:t>
            </a:r>
            <a:br>
              <a:rPr lang="en-US" sz="2500" smtClean="0">
                <a:solidFill>
                  <a:schemeClr val="tx1">
                    <a:lumMod val="75000"/>
                    <a:lumOff val="25000"/>
                  </a:schemeClr>
                </a:solidFill>
                <a:latin typeface="Arial" panose="020B0604020202020204" pitchFamily="34" charset="0"/>
                <a:cs typeface="Arial" panose="020B0604020202020204" pitchFamily="34" charset="0"/>
              </a:rPr>
            </a:br>
            <a:r>
              <a:rPr lang="en-US" sz="2500" i="1" smtClean="0">
                <a:solidFill>
                  <a:schemeClr val="tx1">
                    <a:lumMod val="75000"/>
                    <a:lumOff val="25000"/>
                  </a:schemeClr>
                </a:solidFill>
                <a:latin typeface="Arial" panose="020B0604020202020204" pitchFamily="34" charset="0"/>
                <a:cs typeface="Arial" panose="020B0604020202020204" pitchFamily="34" charset="0"/>
              </a:rPr>
              <a:t>(including advice about hiring, firing,</a:t>
            </a:r>
            <a:br>
              <a:rPr lang="en-US" sz="2500" i="1" smtClean="0">
                <a:solidFill>
                  <a:schemeClr val="tx1">
                    <a:lumMod val="75000"/>
                    <a:lumOff val="25000"/>
                  </a:schemeClr>
                </a:solidFill>
                <a:latin typeface="Arial" panose="020B0604020202020204" pitchFamily="34" charset="0"/>
                <a:cs typeface="Arial" panose="020B0604020202020204" pitchFamily="34" charset="0"/>
              </a:rPr>
            </a:br>
            <a:r>
              <a:rPr lang="en-US" sz="2500" i="1" smtClean="0">
                <a:solidFill>
                  <a:schemeClr val="tx1">
                    <a:lumMod val="75000"/>
                    <a:lumOff val="25000"/>
                  </a:schemeClr>
                </a:solidFill>
                <a:latin typeface="Arial" panose="020B0604020202020204" pitchFamily="34" charset="0"/>
                <a:cs typeface="Arial" panose="020B0604020202020204" pitchFamily="34" charset="0"/>
              </a:rPr>
              <a:t>and drafting of policies and procedures)</a:t>
            </a:r>
          </a:p>
          <a:p>
            <a:pPr marL="457200" lvl="0" indent="-457200" algn="ctr">
              <a:spcAft>
                <a:spcPts val="1800"/>
              </a:spcAft>
              <a:buClr>
                <a:srgbClr val="95C93D"/>
              </a:buClr>
              <a:buSzPct val="125000"/>
              <a:buFont typeface="+mj-lt"/>
              <a:buAutoNum type="arabicPeriod"/>
            </a:pPr>
            <a:r>
              <a:rPr lang="en-US" sz="2500" smtClean="0">
                <a:solidFill>
                  <a:schemeClr val="tx1">
                    <a:lumMod val="75000"/>
                    <a:lumOff val="25000"/>
                  </a:schemeClr>
                </a:solidFill>
                <a:latin typeface="Arial"/>
                <a:cs typeface="Arial"/>
              </a:rPr>
              <a:t>Work with nonprofits and donors on</a:t>
            </a:r>
            <a:br>
              <a:rPr lang="en-US" sz="2500" smtClean="0">
                <a:solidFill>
                  <a:schemeClr val="tx1">
                    <a:lumMod val="75000"/>
                    <a:lumOff val="25000"/>
                  </a:schemeClr>
                </a:solidFill>
                <a:latin typeface="Arial"/>
                <a:cs typeface="Arial"/>
              </a:rPr>
            </a:br>
            <a:r>
              <a:rPr lang="en-US" sz="2500" smtClean="0">
                <a:solidFill>
                  <a:schemeClr val="tx1">
                    <a:lumMod val="75000"/>
                    <a:lumOff val="25000"/>
                  </a:schemeClr>
                </a:solidFill>
                <a:latin typeface="Arial"/>
                <a:cs typeface="Arial"/>
              </a:rPr>
              <a:t>major and/or complex gifts</a:t>
            </a:r>
            <a:endParaRPr lang="en-US" sz="2400" smtClean="0">
              <a:solidFill>
                <a:schemeClr val="tx1">
                  <a:lumMod val="75000"/>
                  <a:lumOff val="25000"/>
                </a:schemeClr>
              </a:solidFill>
              <a:latin typeface="Arial"/>
              <a:cs typeface="Arial"/>
            </a:endParaRPr>
          </a:p>
        </p:txBody>
      </p:sp>
      <p:cxnSp>
        <p:nvCxnSpPr>
          <p:cNvPr id="8" name="Straight Connector 7"/>
          <p:cNvCxnSpPr/>
          <p:nvPr/>
        </p:nvCxnSpPr>
        <p:spPr>
          <a:xfrm>
            <a:off x="746538" y="1618977"/>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a:off x="706197" y="71245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20080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13" name="Rectangle 12">
            <a:extLst>
              <a:ext uri="{FF2B5EF4-FFF2-40B4-BE49-F238E27FC236}">
                <a16:creationId xmlns:a16="http://schemas.microsoft.com/office/drawing/2014/main" xmlns="" id="{417CDA24-35F8-4540-8C52-3096D6D949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8658BFE0-4E65-4174-9C75-687C94E882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FA75DFED-A0C1-4A83-BE1D-0271C1826EF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914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275" b="-1"/>
          <a:stretch/>
        </p:blipFill>
        <p:spPr>
          <a:xfrm>
            <a:off x="21862" y="176274"/>
            <a:ext cx="4429113" cy="29564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447" y="3725294"/>
            <a:ext cx="4399527" cy="2925685"/>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994"/>
          <a:stretch/>
        </p:blipFill>
        <p:spPr>
          <a:xfrm>
            <a:off x="4709822" y="242047"/>
            <a:ext cx="4434178" cy="281201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472" y="3725294"/>
            <a:ext cx="4388528" cy="2925685"/>
          </a:xfrm>
          <a:prstGeom prst="rect">
            <a:avLst/>
          </a:prstGeom>
        </p:spPr>
      </p:pic>
    </p:spTree>
    <p:extLst>
      <p:ext uri="{BB962C8B-B14F-4D97-AF65-F5344CB8AC3E}">
        <p14:creationId xmlns:p14="http://schemas.microsoft.com/office/powerpoint/2010/main" val="3880984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Picture 1"/>
          <p:cNvPicPr>
            <a:picLocks noChangeAspect="1"/>
          </p:cNvPicPr>
          <p:nvPr/>
        </p:nvPicPr>
        <p:blipFill rotWithShape="1">
          <a:blip r:embed="rId2">
            <a:alphaModFix amt="50000"/>
            <a:extLst>
              <a:ext uri="{28A0092B-C50C-407E-A947-70E740481C1C}">
                <a14:useLocalDpi xmlns:a14="http://schemas.microsoft.com/office/drawing/2010/main" val="0"/>
              </a:ext>
            </a:extLst>
          </a:blip>
          <a:srcRect l="11000" r="-1" b="-1"/>
          <a:stretch/>
        </p:blipFill>
        <p:spPr>
          <a:xfrm>
            <a:off x="20" y="10"/>
            <a:ext cx="9143980" cy="6857989"/>
          </a:xfrm>
          <a:prstGeom prst="rect">
            <a:avLst/>
          </a:prstGeom>
        </p:spPr>
      </p:pic>
      <p:sp>
        <p:nvSpPr>
          <p:cNvPr id="8" name="TextBox 7"/>
          <p:cNvSpPr txBox="1"/>
          <p:nvPr/>
        </p:nvSpPr>
        <p:spPr>
          <a:xfrm>
            <a:off x="1143000" y="1122362"/>
            <a:ext cx="6858000" cy="29005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buClr>
                <a:srgbClr val="95C93D"/>
              </a:buClr>
              <a:buSzPct val="150000"/>
            </a:pPr>
            <a:r>
              <a:rPr lang="en-US" sz="6000" b="1">
                <a:solidFill>
                  <a:srgbClr val="FFFFFF"/>
                </a:solidFill>
                <a:latin typeface="+mj-lt"/>
                <a:ea typeface="+mj-ea"/>
                <a:cs typeface="+mj-cs"/>
              </a:rPr>
              <a:t>One word: Complicated.</a:t>
            </a:r>
          </a:p>
        </p:txBody>
      </p:sp>
    </p:spTree>
    <p:extLst>
      <p:ext uri="{BB962C8B-B14F-4D97-AF65-F5344CB8AC3E}">
        <p14:creationId xmlns:p14="http://schemas.microsoft.com/office/powerpoint/2010/main" val="16131307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Picture 1"/>
          <p:cNvPicPr>
            <a:picLocks noChangeAspect="1"/>
          </p:cNvPicPr>
          <p:nvPr/>
        </p:nvPicPr>
        <p:blipFill rotWithShape="1">
          <a:blip r:embed="rId2">
            <a:alphaModFix amt="50000"/>
            <a:grayscl/>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4495" r="6504" b="-1"/>
          <a:stretch/>
        </p:blipFill>
        <p:spPr>
          <a:xfrm>
            <a:off x="20" y="10"/>
            <a:ext cx="9143980" cy="6857989"/>
          </a:xfrm>
          <a:prstGeom prst="rect">
            <a:avLst/>
          </a:prstGeom>
        </p:spPr>
      </p:pic>
      <p:sp>
        <p:nvSpPr>
          <p:cNvPr id="5" name="TextBox 4"/>
          <p:cNvSpPr txBox="1"/>
          <p:nvPr/>
        </p:nvSpPr>
        <p:spPr>
          <a:xfrm>
            <a:off x="1237129" y="194515"/>
            <a:ext cx="6858000" cy="29005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buClr>
                <a:srgbClr val="95C93D"/>
              </a:buClr>
              <a:buSzPct val="150000"/>
            </a:pPr>
            <a:r>
              <a:rPr lang="en-US" sz="5500" b="1" smtClean="0">
                <a:solidFill>
                  <a:srgbClr val="95C93D"/>
                </a:solidFill>
                <a:latin typeface="Arial" charset="0"/>
                <a:ea typeface="Arial" charset="0"/>
                <a:cs typeface="Arial" charset="0"/>
              </a:rPr>
              <a:t>Add it up: </a:t>
            </a:r>
          </a:p>
          <a:p>
            <a:pPr algn="ctr" defTabSz="914400">
              <a:lnSpc>
                <a:spcPct val="90000"/>
              </a:lnSpc>
              <a:spcBef>
                <a:spcPct val="0"/>
              </a:spcBef>
              <a:spcAft>
                <a:spcPts val="600"/>
              </a:spcAft>
              <a:buClr>
                <a:srgbClr val="95C93D"/>
              </a:buClr>
              <a:buSzPct val="150000"/>
            </a:pPr>
            <a:r>
              <a:rPr lang="en-US" sz="5200" b="1" smtClean="0">
                <a:solidFill>
                  <a:srgbClr val="95C93D"/>
                </a:solidFill>
                <a:latin typeface="Arial" charset="0"/>
                <a:ea typeface="Arial" charset="0"/>
                <a:cs typeface="Arial" charset="0"/>
              </a:rPr>
              <a:t>daily digital</a:t>
            </a:r>
            <a:endParaRPr lang="en-US" sz="5200" b="1">
              <a:solidFill>
                <a:srgbClr val="95C93D"/>
              </a:solidFill>
              <a:latin typeface="Arial" charset="0"/>
              <a:ea typeface="Arial" charset="0"/>
              <a:cs typeface="Arial" charset="0"/>
            </a:endParaRPr>
          </a:p>
        </p:txBody>
      </p:sp>
    </p:spTree>
    <p:extLst>
      <p:ext uri="{BB962C8B-B14F-4D97-AF65-F5344CB8AC3E}">
        <p14:creationId xmlns:p14="http://schemas.microsoft.com/office/powerpoint/2010/main" val="39093131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815330" y="940082"/>
            <a:ext cx="771654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209178" y="1297239"/>
            <a:ext cx="8517963" cy="5139869"/>
          </a:xfrm>
          <a:prstGeom prst="rect">
            <a:avLst/>
          </a:prstGeom>
          <a:noFill/>
        </p:spPr>
        <p:txBody>
          <a:bodyPr wrap="square" rtlCol="0">
            <a:spAutoFit/>
          </a:bodyPr>
          <a:lstStyle/>
          <a:p>
            <a:pPr marL="342900" indent="-342900">
              <a:buClr>
                <a:srgbClr val="95C93D"/>
              </a:buClr>
              <a:buFont typeface="Arial" charset="0"/>
              <a:buChar char="•"/>
            </a:pPr>
            <a:r>
              <a:rPr lang="en-US" sz="2800" dirty="0" smtClean="0">
                <a:solidFill>
                  <a:srgbClr val="323333"/>
                </a:solidFill>
                <a:latin typeface="Arial" charset="0"/>
                <a:ea typeface="Arial" charset="0"/>
                <a:cs typeface="Arial" charset="0"/>
              </a:rPr>
              <a:t>Computer</a:t>
            </a:r>
            <a:endParaRPr lang="en-US" sz="2800" dirty="0">
              <a:solidFill>
                <a:srgbClr val="323333"/>
              </a:solidFill>
              <a:latin typeface="Arial" charset="0"/>
              <a:ea typeface="Arial" charset="0"/>
              <a:cs typeface="Arial" charset="0"/>
            </a:endParaRPr>
          </a:p>
          <a:p>
            <a:pPr marL="342900" indent="-342900">
              <a:buClr>
                <a:srgbClr val="95C93D"/>
              </a:buClr>
              <a:buFont typeface="Arial" charset="0"/>
              <a:buChar char="•"/>
            </a:pPr>
            <a:r>
              <a:rPr lang="en-US" sz="2800" dirty="0" smtClean="0">
                <a:solidFill>
                  <a:srgbClr val="323333"/>
                </a:solidFill>
                <a:latin typeface="Arial" charset="0"/>
                <a:ea typeface="Arial" charset="0"/>
                <a:cs typeface="Arial" charset="0"/>
              </a:rPr>
              <a:t>Tablet</a:t>
            </a:r>
            <a:endParaRPr lang="en-US" sz="2800" dirty="0">
              <a:solidFill>
                <a:srgbClr val="323333"/>
              </a:solidFill>
              <a:latin typeface="Arial" charset="0"/>
              <a:ea typeface="Arial" charset="0"/>
              <a:cs typeface="Arial" charset="0"/>
            </a:endParaRPr>
          </a:p>
          <a:p>
            <a:pPr marL="342900" indent="-342900">
              <a:buClr>
                <a:srgbClr val="95C93D"/>
              </a:buClr>
              <a:buFont typeface="Arial" charset="0"/>
              <a:buChar char="•"/>
            </a:pPr>
            <a:r>
              <a:rPr lang="en-US" sz="2800" dirty="0" smtClean="0">
                <a:solidFill>
                  <a:srgbClr val="323333"/>
                </a:solidFill>
                <a:latin typeface="Arial" charset="0"/>
                <a:ea typeface="Arial" charset="0"/>
                <a:cs typeface="Arial" charset="0"/>
              </a:rPr>
              <a:t>Phone</a:t>
            </a:r>
            <a:endParaRPr lang="en-US" sz="2800" dirty="0">
              <a:solidFill>
                <a:srgbClr val="323333"/>
              </a:solidFill>
              <a:latin typeface="Arial" charset="0"/>
              <a:ea typeface="Arial" charset="0"/>
              <a:cs typeface="Arial" charset="0"/>
            </a:endParaRPr>
          </a:p>
          <a:p>
            <a:pPr marL="342900" indent="-342900">
              <a:buClr>
                <a:srgbClr val="95C93D"/>
              </a:buClr>
              <a:buFont typeface="Arial" charset="0"/>
              <a:buChar char="•"/>
            </a:pPr>
            <a:r>
              <a:rPr lang="en-US" sz="2800" dirty="0" smtClean="0">
                <a:solidFill>
                  <a:srgbClr val="323333"/>
                </a:solidFill>
                <a:latin typeface="Arial" charset="0"/>
                <a:ea typeface="Arial" charset="0"/>
                <a:cs typeface="Arial" charset="0"/>
              </a:rPr>
              <a:t>Website (incl. blog)</a:t>
            </a:r>
          </a:p>
          <a:p>
            <a:pPr marL="342900" indent="-342900">
              <a:buClr>
                <a:srgbClr val="95C93D"/>
              </a:buClr>
              <a:buFont typeface="Arial" charset="0"/>
              <a:buChar char="•"/>
            </a:pPr>
            <a:r>
              <a:rPr lang="en-US" sz="2800" i="1" dirty="0" smtClean="0">
                <a:solidFill>
                  <a:srgbClr val="323333"/>
                </a:solidFill>
                <a:latin typeface="Arial" charset="0"/>
                <a:ea typeface="Arial" charset="0"/>
                <a:cs typeface="Arial" charset="0"/>
              </a:rPr>
              <a:t>GoFisch</a:t>
            </a:r>
            <a:r>
              <a:rPr lang="en-US" sz="2800" dirty="0" smtClean="0">
                <a:solidFill>
                  <a:srgbClr val="323333"/>
                </a:solidFill>
                <a:latin typeface="Arial" charset="0"/>
                <a:ea typeface="Arial" charset="0"/>
                <a:cs typeface="Arial" charset="0"/>
              </a:rPr>
              <a:t> e-newsletter</a:t>
            </a:r>
            <a:endParaRPr lang="en-US" sz="2800" dirty="0">
              <a:solidFill>
                <a:srgbClr val="323333"/>
              </a:solidFill>
              <a:latin typeface="Arial" charset="0"/>
              <a:ea typeface="Arial" charset="0"/>
              <a:cs typeface="Arial" charset="0"/>
            </a:endParaRPr>
          </a:p>
          <a:p>
            <a:pPr marL="342900" indent="-342900">
              <a:buClr>
                <a:srgbClr val="95C93D"/>
              </a:buClr>
              <a:buFont typeface="Arial" charset="0"/>
              <a:buChar char="•"/>
            </a:pPr>
            <a:r>
              <a:rPr lang="en-US" sz="2800" dirty="0">
                <a:solidFill>
                  <a:srgbClr val="323333"/>
                </a:solidFill>
                <a:latin typeface="Arial" charset="0"/>
                <a:ea typeface="Arial" charset="0"/>
                <a:cs typeface="Arial" charset="0"/>
              </a:rPr>
              <a:t>S</a:t>
            </a:r>
            <a:r>
              <a:rPr lang="en-US" sz="2800" dirty="0" smtClean="0">
                <a:solidFill>
                  <a:srgbClr val="323333"/>
                </a:solidFill>
                <a:latin typeface="Arial" charset="0"/>
                <a:ea typeface="Arial" charset="0"/>
                <a:cs typeface="Arial" charset="0"/>
              </a:rPr>
              <a:t>ocial </a:t>
            </a:r>
            <a:r>
              <a:rPr lang="en-US" sz="2800" dirty="0">
                <a:solidFill>
                  <a:srgbClr val="323333"/>
                </a:solidFill>
                <a:latin typeface="Arial" charset="0"/>
                <a:ea typeface="Arial" charset="0"/>
                <a:cs typeface="Arial" charset="0"/>
              </a:rPr>
              <a:t>media platforms </a:t>
            </a:r>
          </a:p>
          <a:p>
            <a:pPr marL="342900" indent="-342900">
              <a:buClr>
                <a:srgbClr val="95C93D"/>
              </a:buClr>
              <a:buFont typeface="Arial" charset="0"/>
              <a:buChar char="•"/>
            </a:pPr>
            <a:r>
              <a:rPr lang="en-US" sz="2800" dirty="0" smtClean="0">
                <a:solidFill>
                  <a:srgbClr val="323333"/>
                </a:solidFill>
                <a:latin typeface="Arial" charset="0"/>
                <a:ea typeface="Arial" charset="0"/>
                <a:cs typeface="Arial" charset="0"/>
              </a:rPr>
              <a:t>Credit Union accounts</a:t>
            </a:r>
          </a:p>
          <a:p>
            <a:pPr marL="342900" indent="-342900">
              <a:buClr>
                <a:srgbClr val="95C93D"/>
              </a:buClr>
              <a:buFont typeface="Arial" charset="0"/>
              <a:buChar char="•"/>
            </a:pPr>
            <a:r>
              <a:rPr lang="en-US" sz="2800" dirty="0" smtClean="0">
                <a:solidFill>
                  <a:srgbClr val="323333"/>
                </a:solidFill>
                <a:latin typeface="Arial" charset="0"/>
                <a:ea typeface="Arial" charset="0"/>
                <a:cs typeface="Arial" charset="0"/>
              </a:rPr>
              <a:t>Client/potential client information/templates/docs</a:t>
            </a:r>
            <a:endParaRPr lang="en-US" sz="2800" dirty="0">
              <a:solidFill>
                <a:srgbClr val="323333"/>
              </a:solidFill>
              <a:latin typeface="Arial" charset="0"/>
              <a:ea typeface="Arial" charset="0"/>
              <a:cs typeface="Arial" charset="0"/>
            </a:endParaRPr>
          </a:p>
          <a:p>
            <a:pPr marL="342900" indent="-342900">
              <a:buClr>
                <a:srgbClr val="95C93D"/>
              </a:buClr>
              <a:buFont typeface="Arial" charset="0"/>
              <a:buChar char="•"/>
            </a:pPr>
            <a:r>
              <a:rPr lang="en-US" sz="2800" dirty="0">
                <a:solidFill>
                  <a:srgbClr val="323333"/>
                </a:solidFill>
                <a:latin typeface="Arial" charset="0"/>
                <a:ea typeface="Arial" charset="0"/>
                <a:cs typeface="Arial" charset="0"/>
              </a:rPr>
              <a:t>N</a:t>
            </a:r>
            <a:r>
              <a:rPr lang="en-US" sz="2800" dirty="0" smtClean="0">
                <a:solidFill>
                  <a:srgbClr val="323333"/>
                </a:solidFill>
                <a:latin typeface="Arial" charset="0"/>
                <a:ea typeface="Arial" charset="0"/>
                <a:cs typeface="Arial" charset="0"/>
              </a:rPr>
              <a:t>umerous programs/apps/sites</a:t>
            </a:r>
          </a:p>
          <a:p>
            <a:pPr>
              <a:buClr>
                <a:srgbClr val="95C93D"/>
              </a:buClr>
            </a:pPr>
            <a:r>
              <a:rPr lang="en-US" sz="2800" dirty="0" smtClean="0">
                <a:solidFill>
                  <a:srgbClr val="323333"/>
                </a:solidFill>
                <a:latin typeface="Arial" charset="0"/>
                <a:ea typeface="Arial" charset="0"/>
                <a:cs typeface="Arial" charset="0"/>
              </a:rPr>
              <a:t>(business apps, news, sports, legal resources, NPs)  </a:t>
            </a:r>
            <a:endParaRPr lang="en-US" sz="2800" dirty="0">
              <a:solidFill>
                <a:srgbClr val="323333"/>
              </a:solidFill>
              <a:latin typeface="Arial" charset="0"/>
              <a:ea typeface="Arial" charset="0"/>
              <a:cs typeface="Arial" charset="0"/>
            </a:endParaRPr>
          </a:p>
          <a:p>
            <a:r>
              <a:rPr lang="en-US" sz="2400" dirty="0">
                <a:solidFill>
                  <a:srgbClr val="323333"/>
                </a:solidFill>
              </a:rPr>
              <a:t> </a:t>
            </a:r>
          </a:p>
          <a:p>
            <a:endParaRPr lang="en-US" sz="2400" i="1" dirty="0">
              <a:solidFill>
                <a:srgbClr val="323333"/>
              </a:solidFill>
              <a:latin typeface="Arial" charset="0"/>
              <a:ea typeface="Arial" charset="0"/>
              <a:cs typeface="Arial" charset="0"/>
            </a:endParaRPr>
          </a:p>
        </p:txBody>
      </p:sp>
      <p:sp>
        <p:nvSpPr>
          <p:cNvPr id="6" name="TextBox 5"/>
          <p:cNvSpPr txBox="1"/>
          <p:nvPr/>
        </p:nvSpPr>
        <p:spPr>
          <a:xfrm>
            <a:off x="101600" y="206548"/>
            <a:ext cx="9144000" cy="733534"/>
          </a:xfrm>
          <a:prstGeom prst="rect">
            <a:avLst/>
          </a:prstGeom>
          <a:noFill/>
        </p:spPr>
        <p:txBody>
          <a:bodyPr wrap="square" rtlCol="0">
            <a:spAutoFit/>
          </a:bodyPr>
          <a:lstStyle/>
          <a:p>
            <a:pPr algn="ctr" defTabSz="457200">
              <a:lnSpc>
                <a:spcPts val="5000"/>
              </a:lnSpc>
              <a:buClr>
                <a:srgbClr val="95C93D"/>
              </a:buClr>
              <a:buSzPct val="150000"/>
            </a:pPr>
            <a:r>
              <a:rPr lang="en-US" sz="4500" b="1" smtClean="0">
                <a:solidFill>
                  <a:srgbClr val="95C93D"/>
                </a:solidFill>
                <a:latin typeface="Arial"/>
                <a:cs typeface="Arial"/>
              </a:rPr>
              <a:t>A Short List</a:t>
            </a:r>
            <a:endParaRPr lang="en-US" sz="4500" b="1">
              <a:solidFill>
                <a:srgbClr val="95C93D"/>
              </a:solidFill>
              <a:latin typeface="Arial"/>
              <a:cs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600" y="1411941"/>
            <a:ext cx="3881739" cy="2589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88455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750" r="3249" b="-1"/>
          <a:stretch/>
        </p:blipFill>
        <p:spPr>
          <a:xfrm>
            <a:off x="20" y="134471"/>
            <a:ext cx="9143980" cy="6857990"/>
          </a:xfrm>
          <a:prstGeom prst="rect">
            <a:avLst/>
          </a:prstGeom>
        </p:spPr>
      </p:pic>
      <p:sp>
        <p:nvSpPr>
          <p:cNvPr id="3" name="Rectangle 2"/>
          <p:cNvSpPr/>
          <p:nvPr/>
        </p:nvSpPr>
        <p:spPr>
          <a:xfrm>
            <a:off x="161365" y="4702775"/>
            <a:ext cx="3711389" cy="2015936"/>
          </a:xfrm>
          <a:prstGeom prst="rect">
            <a:avLst/>
          </a:prstGeom>
        </p:spPr>
        <p:txBody>
          <a:bodyPr wrap="square">
            <a:spAutoFit/>
          </a:bodyPr>
          <a:lstStyle/>
          <a:p>
            <a:pPr algn="ctr">
              <a:lnSpc>
                <a:spcPts val="5000"/>
              </a:lnSpc>
              <a:spcAft>
                <a:spcPts val="600"/>
              </a:spcAft>
              <a:buClr>
                <a:srgbClr val="95C93D"/>
              </a:buClr>
              <a:buSzPct val="150000"/>
            </a:pPr>
            <a:r>
              <a:rPr lang="en-US" sz="5000" b="1" dirty="0" smtClean="0">
                <a:solidFill>
                  <a:prstClr val="white"/>
                </a:solidFill>
                <a:latin typeface="Arial" charset="0"/>
                <a:ea typeface="Arial" charset="0"/>
                <a:cs typeface="Arial" charset="0"/>
              </a:rPr>
              <a:t>Fiduciaries  need </a:t>
            </a:r>
            <a:r>
              <a:rPr lang="en-US" sz="5000" b="1" dirty="0">
                <a:solidFill>
                  <a:prstClr val="white"/>
                </a:solidFill>
                <a:latin typeface="Arial" charset="0"/>
                <a:ea typeface="Arial" charset="0"/>
                <a:cs typeface="Arial" charset="0"/>
              </a:rPr>
              <a:t>access</a:t>
            </a:r>
          </a:p>
        </p:txBody>
      </p:sp>
    </p:spTree>
    <p:extLst>
      <p:ext uri="{BB962C8B-B14F-4D97-AF65-F5344CB8AC3E}">
        <p14:creationId xmlns:p14="http://schemas.microsoft.com/office/powerpoint/2010/main" val="844362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3" name="Picture 2"/>
          <p:cNvPicPr>
            <a:picLocks noChangeAspect="1"/>
          </p:cNvPicPr>
          <p:nvPr/>
        </p:nvPicPr>
        <p:blipFill rotWithShape="1">
          <a:blip r:embed="rId2">
            <a:alphaModFix amt="50000"/>
            <a:extLst>
              <a:ext uri="{28A0092B-C50C-407E-A947-70E740481C1C}">
                <a14:useLocalDpi xmlns:a14="http://schemas.microsoft.com/office/drawing/2010/main" val="0"/>
              </a:ext>
            </a:extLst>
          </a:blip>
          <a:srcRect t="30885" b="19052"/>
          <a:stretch/>
        </p:blipFill>
        <p:spPr>
          <a:xfrm>
            <a:off x="0" y="11"/>
            <a:ext cx="9143980" cy="6857989"/>
          </a:xfrm>
          <a:prstGeom prst="rect">
            <a:avLst/>
          </a:prstGeom>
        </p:spPr>
      </p:pic>
      <p:sp>
        <p:nvSpPr>
          <p:cNvPr id="8" name="TextBox 7"/>
          <p:cNvSpPr txBox="1"/>
          <p:nvPr/>
        </p:nvSpPr>
        <p:spPr>
          <a:xfrm>
            <a:off x="1277470" y="672353"/>
            <a:ext cx="6763871" cy="3628682"/>
          </a:xfrm>
          <a:prstGeom prst="rect">
            <a:avLst/>
          </a:prstGeom>
        </p:spPr>
        <p:txBody>
          <a:bodyPr vert="horz" lIns="91440" tIns="45720" rIns="91440" bIns="45720" rtlCol="0" anchor="b">
            <a:normAutofit fontScale="85000" lnSpcReduction="10000"/>
          </a:bodyPr>
          <a:lstStyle/>
          <a:p>
            <a:pPr algn="ctr" defTabSz="914400">
              <a:lnSpc>
                <a:spcPct val="90000"/>
              </a:lnSpc>
              <a:spcBef>
                <a:spcPct val="0"/>
              </a:spcBef>
              <a:spcAft>
                <a:spcPts val="600"/>
              </a:spcAft>
              <a:buClr>
                <a:srgbClr val="95C93D"/>
              </a:buClr>
              <a:buSzPct val="150000"/>
            </a:pPr>
            <a:r>
              <a:rPr lang="en-US" sz="6000" b="1" dirty="0" smtClean="0">
                <a:latin typeface="+mj-lt"/>
                <a:ea typeface="+mj-ea"/>
                <a:cs typeface="+mj-cs"/>
              </a:rPr>
              <a:t>Revised Uniform Fiduciary Access to Digital Assets Act</a:t>
            </a:r>
          </a:p>
          <a:p>
            <a:pPr algn="ctr" defTabSz="914400">
              <a:lnSpc>
                <a:spcPct val="90000"/>
              </a:lnSpc>
              <a:spcBef>
                <a:spcPct val="0"/>
              </a:spcBef>
              <a:spcAft>
                <a:spcPts val="600"/>
              </a:spcAft>
              <a:buClr>
                <a:srgbClr val="95C93D"/>
              </a:buClr>
              <a:buSzPct val="150000"/>
            </a:pPr>
            <a:endParaRPr lang="en-US" sz="6000" b="1" dirty="0" smtClean="0">
              <a:latin typeface="+mj-lt"/>
              <a:ea typeface="+mj-ea"/>
              <a:cs typeface="+mj-cs"/>
            </a:endParaRPr>
          </a:p>
          <a:p>
            <a:pPr algn="ctr" defTabSz="914400">
              <a:lnSpc>
                <a:spcPct val="90000"/>
              </a:lnSpc>
              <a:spcBef>
                <a:spcPct val="0"/>
              </a:spcBef>
              <a:spcAft>
                <a:spcPts val="600"/>
              </a:spcAft>
              <a:buClr>
                <a:srgbClr val="95C93D"/>
              </a:buClr>
              <a:buSzPct val="150000"/>
            </a:pPr>
            <a:r>
              <a:rPr lang="en-US" sz="5600" b="1" dirty="0" smtClean="0">
                <a:latin typeface="+mj-lt"/>
                <a:ea typeface="+mj-ea"/>
                <a:cs typeface="+mj-cs"/>
              </a:rPr>
              <a:t>(Iowa Code Chapter 638)</a:t>
            </a:r>
            <a:endParaRPr lang="en-US" sz="5600" b="1" dirty="0">
              <a:latin typeface="+mj-lt"/>
              <a:ea typeface="+mj-ea"/>
              <a:cs typeface="+mj-cs"/>
            </a:endParaRPr>
          </a:p>
        </p:txBody>
      </p:sp>
    </p:spTree>
    <p:extLst>
      <p:ext uri="{BB962C8B-B14F-4D97-AF65-F5344CB8AC3E}">
        <p14:creationId xmlns:p14="http://schemas.microsoft.com/office/powerpoint/2010/main" val="26523881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8872</TotalTime>
  <Words>660</Words>
  <Application>Microsoft Macintosh PowerPoint</Application>
  <PresentationFormat>On-screen Show (4:3)</PresentationFormat>
  <Paragraphs>92</Paragraphs>
  <Slides>21</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Caitlyn Mills</dc:creator>
  <cp:lastModifiedBy>Mackensie Graham</cp:lastModifiedBy>
  <cp:revision>319</cp:revision>
  <dcterms:created xsi:type="dcterms:W3CDTF">2016-02-02T18:54:51Z</dcterms:created>
  <dcterms:modified xsi:type="dcterms:W3CDTF">2017-09-28T20:49:49Z</dcterms:modified>
</cp:coreProperties>
</file>