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73" r:id="rId2"/>
    <p:sldId id="256" r:id="rId3"/>
    <p:sldId id="509" r:id="rId4"/>
    <p:sldId id="282" r:id="rId5"/>
    <p:sldId id="502" r:id="rId6"/>
    <p:sldId id="258" r:id="rId7"/>
    <p:sldId id="517" r:id="rId8"/>
    <p:sldId id="450" r:id="rId9"/>
    <p:sldId id="511" r:id="rId10"/>
    <p:sldId id="506" r:id="rId11"/>
    <p:sldId id="451" r:id="rId12"/>
    <p:sldId id="384" r:id="rId13"/>
    <p:sldId id="381" r:id="rId14"/>
    <p:sldId id="452" r:id="rId15"/>
    <p:sldId id="453" r:id="rId16"/>
    <p:sldId id="454" r:id="rId17"/>
    <p:sldId id="524" r:id="rId18"/>
    <p:sldId id="413" r:id="rId19"/>
    <p:sldId id="508" r:id="rId20"/>
    <p:sldId id="456" r:id="rId21"/>
    <p:sldId id="457" r:id="rId22"/>
    <p:sldId id="510" r:id="rId23"/>
    <p:sldId id="458" r:id="rId24"/>
    <p:sldId id="459" r:id="rId25"/>
    <p:sldId id="525" r:id="rId26"/>
    <p:sldId id="460" r:id="rId27"/>
    <p:sldId id="461" r:id="rId28"/>
    <p:sldId id="462" r:id="rId29"/>
    <p:sldId id="515" r:id="rId30"/>
    <p:sldId id="516" r:id="rId31"/>
    <p:sldId id="464" r:id="rId32"/>
    <p:sldId id="465" r:id="rId33"/>
    <p:sldId id="466" r:id="rId34"/>
    <p:sldId id="467" r:id="rId35"/>
    <p:sldId id="518" r:id="rId36"/>
    <p:sldId id="468" r:id="rId37"/>
    <p:sldId id="469" r:id="rId38"/>
    <p:sldId id="470" r:id="rId39"/>
    <p:sldId id="471" r:id="rId40"/>
    <p:sldId id="383" r:id="rId41"/>
    <p:sldId id="519" r:id="rId42"/>
    <p:sldId id="472" r:id="rId43"/>
    <p:sldId id="474" r:id="rId44"/>
    <p:sldId id="520" r:id="rId45"/>
    <p:sldId id="475" r:id="rId46"/>
    <p:sldId id="476" r:id="rId47"/>
    <p:sldId id="507" r:id="rId48"/>
    <p:sldId id="477" r:id="rId49"/>
    <p:sldId id="478" r:id="rId50"/>
    <p:sldId id="521" r:id="rId51"/>
    <p:sldId id="526" r:id="rId52"/>
    <p:sldId id="527" r:id="rId53"/>
    <p:sldId id="528" r:id="rId54"/>
    <p:sldId id="522" r:id="rId55"/>
    <p:sldId id="529" r:id="rId56"/>
    <p:sldId id="530" r:id="rId57"/>
    <p:sldId id="531" r:id="rId58"/>
    <p:sldId id="532" r:id="rId59"/>
    <p:sldId id="523"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9999"/>
    <a:srgbClr val="95C93D"/>
    <a:srgbClr val="C9E4C1"/>
    <a:srgbClr val="323333"/>
    <a:srgbClr val="0010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40" autoAdjust="0"/>
    <p:restoredTop sz="93309" autoAdjust="0"/>
  </p:normalViewPr>
  <p:slideViewPr>
    <p:cSldViewPr snapToGrid="0" snapToObjects="1">
      <p:cViewPr>
        <p:scale>
          <a:sx n="68" d="100"/>
          <a:sy n="68" d="100"/>
        </p:scale>
        <p:origin x="928" y="56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 Id="rId2"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3E1D14-69F1-2B4A-A83F-AD08C3DDB7D7}" type="datetimeFigureOut">
              <a:rPr lang="en-US" smtClean="0"/>
              <a:pPr/>
              <a:t>4/26/17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749542-F523-4D45-8AC7-EC424E994B57}" type="slidenum">
              <a:rPr lang="en-US" smtClean="0"/>
              <a:pPr/>
              <a:t>‹#›</a:t>
            </a:fld>
            <a:endParaRPr lang="en-US"/>
          </a:p>
        </p:txBody>
      </p:sp>
    </p:spTree>
    <p:extLst>
      <p:ext uri="{BB962C8B-B14F-4D97-AF65-F5344CB8AC3E}">
        <p14:creationId xmlns:p14="http://schemas.microsoft.com/office/powerpoint/2010/main" val="25078983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day,</a:t>
            </a:r>
            <a:r>
              <a:rPr lang="en-US" baseline="0" dirty="0" smtClean="0"/>
              <a:t> everyone. I’m Gordon Fischer, and this a seminar on Estate Planning and Charitable Giving. Just a little more information about me.</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1</a:t>
            </a:fld>
            <a:endParaRPr lang="en-US"/>
          </a:p>
        </p:txBody>
      </p:sp>
    </p:spTree>
    <p:extLst>
      <p:ext uri="{BB962C8B-B14F-4D97-AF65-F5344CB8AC3E}">
        <p14:creationId xmlns:p14="http://schemas.microsoft.com/office/powerpoint/2010/main" val="749469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so, so, so appreciative you are here!</a:t>
            </a:r>
          </a:p>
          <a:p>
            <a:endParaRPr lang="en-US" dirty="0" smtClean="0"/>
          </a:p>
          <a:p>
            <a:r>
              <a:rPr lang="en-US" dirty="0" smtClean="0"/>
              <a:t>Please</a:t>
            </a:r>
            <a:r>
              <a:rPr lang="en-US" baseline="0" dirty="0" smtClean="0"/>
              <a:t> ask questions.</a:t>
            </a:r>
          </a:p>
          <a:p>
            <a:endParaRPr lang="en-US" baseline="0" dirty="0" smtClean="0"/>
          </a:p>
          <a:p>
            <a:r>
              <a:rPr lang="en-US" baseline="0" dirty="0" smtClean="0"/>
              <a:t>Is there any way a live program makes sense? Only if you ask questions and get a dialogue going.</a:t>
            </a:r>
          </a:p>
          <a:p>
            <a:endParaRPr lang="en-US" baseline="0" dirty="0" smtClean="0"/>
          </a:p>
          <a:p>
            <a:r>
              <a:rPr lang="en-US" baseline="0" dirty="0" smtClean="0"/>
              <a:t>Candy!</a:t>
            </a:r>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29</a:t>
            </a:fld>
            <a:endParaRPr lang="en-US"/>
          </a:p>
        </p:txBody>
      </p:sp>
    </p:spTree>
    <p:extLst>
      <p:ext uri="{BB962C8B-B14F-4D97-AF65-F5344CB8AC3E}">
        <p14:creationId xmlns:p14="http://schemas.microsoft.com/office/powerpoint/2010/main" val="1648390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so you’re kids are grown up.</a:t>
            </a:r>
            <a:r>
              <a:rPr lang="en-US" baseline="0" dirty="0" smtClean="0"/>
              <a:t> Why do you need an estate plan?</a:t>
            </a:r>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40</a:t>
            </a:fld>
            <a:endParaRPr lang="en-US"/>
          </a:p>
        </p:txBody>
      </p:sp>
    </p:spTree>
    <p:extLst>
      <p:ext uri="{BB962C8B-B14F-4D97-AF65-F5344CB8AC3E}">
        <p14:creationId xmlns:p14="http://schemas.microsoft.com/office/powerpoint/2010/main" val="3169667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so, so, so appreciative you are here!</a:t>
            </a:r>
          </a:p>
          <a:p>
            <a:endParaRPr lang="en-US" dirty="0" smtClean="0"/>
          </a:p>
          <a:p>
            <a:r>
              <a:rPr lang="en-US" dirty="0" smtClean="0"/>
              <a:t>Please</a:t>
            </a:r>
            <a:r>
              <a:rPr lang="en-US" baseline="0" dirty="0" smtClean="0"/>
              <a:t> ask questions.</a:t>
            </a:r>
          </a:p>
          <a:p>
            <a:endParaRPr lang="en-US" baseline="0" dirty="0" smtClean="0"/>
          </a:p>
          <a:p>
            <a:r>
              <a:rPr lang="en-US" baseline="0" dirty="0" smtClean="0"/>
              <a:t>Is there any way a live program makes sense? Only if you ask questions and get a dialogue going.</a:t>
            </a:r>
          </a:p>
          <a:p>
            <a:endParaRPr lang="en-US" baseline="0" dirty="0" smtClean="0"/>
          </a:p>
          <a:p>
            <a:r>
              <a:rPr lang="en-US" baseline="0" dirty="0" smtClean="0"/>
              <a:t>Candy!</a:t>
            </a:r>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54</a:t>
            </a:fld>
            <a:endParaRPr lang="en-US"/>
          </a:p>
        </p:txBody>
      </p:sp>
    </p:spTree>
    <p:extLst>
      <p:ext uri="{BB962C8B-B14F-4D97-AF65-F5344CB8AC3E}">
        <p14:creationId xmlns:p14="http://schemas.microsoft.com/office/powerpoint/2010/main" val="3067183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my contact information. My</a:t>
            </a:r>
            <a:r>
              <a:rPr lang="en-US" baseline="0" dirty="0" smtClean="0"/>
              <a:t> office address, cell phone number, email address. Feel free to  reach out anytime for any reason.</a:t>
            </a:r>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59</a:t>
            </a:fld>
            <a:endParaRPr lang="en-US"/>
          </a:p>
        </p:txBody>
      </p:sp>
    </p:spTree>
    <p:extLst>
      <p:ext uri="{BB962C8B-B14F-4D97-AF65-F5344CB8AC3E}">
        <p14:creationId xmlns:p14="http://schemas.microsoft.com/office/powerpoint/2010/main" val="2265286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my contact information. My</a:t>
            </a:r>
            <a:r>
              <a:rPr lang="en-US" baseline="0" dirty="0" smtClean="0"/>
              <a:t> office address, cell phone number, email address. Feel free to  reach out anytime for any reason.</a:t>
            </a:r>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2</a:t>
            </a:fld>
            <a:endParaRPr lang="en-US"/>
          </a:p>
        </p:txBody>
      </p:sp>
    </p:spTree>
    <p:extLst>
      <p:ext uri="{BB962C8B-B14F-4D97-AF65-F5344CB8AC3E}">
        <p14:creationId xmlns:p14="http://schemas.microsoft.com/office/powerpoint/2010/main" val="2368483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so, so, so appreciative you are here!</a:t>
            </a:r>
          </a:p>
          <a:p>
            <a:endParaRPr lang="en-US" dirty="0" smtClean="0"/>
          </a:p>
          <a:p>
            <a:r>
              <a:rPr lang="en-US" dirty="0" smtClean="0"/>
              <a:t>Please</a:t>
            </a:r>
            <a:r>
              <a:rPr lang="en-US" baseline="0" dirty="0" smtClean="0"/>
              <a:t> ask questions.</a:t>
            </a:r>
          </a:p>
          <a:p>
            <a:endParaRPr lang="en-US" baseline="0" dirty="0" smtClean="0"/>
          </a:p>
          <a:p>
            <a:r>
              <a:rPr lang="en-US" baseline="0" dirty="0" smtClean="0"/>
              <a:t>Is there any way a live program makes sense? Only if you ask questions and get a dialogue going.</a:t>
            </a:r>
          </a:p>
          <a:p>
            <a:endParaRPr lang="en-US" baseline="0" dirty="0" smtClean="0"/>
          </a:p>
          <a:p>
            <a:r>
              <a:rPr lang="en-US" baseline="0" dirty="0" smtClean="0"/>
              <a:t>Candy!</a:t>
            </a:r>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3</a:t>
            </a:fld>
            <a:endParaRPr lang="en-US"/>
          </a:p>
        </p:txBody>
      </p:sp>
    </p:spTree>
    <p:extLst>
      <p:ext uri="{BB962C8B-B14F-4D97-AF65-F5344CB8AC3E}">
        <p14:creationId xmlns:p14="http://schemas.microsoft.com/office/powerpoint/2010/main" val="3554885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mission of my</a:t>
            </a:r>
            <a:r>
              <a:rPr lang="en-US" baseline="0" dirty="0" smtClean="0"/>
              <a:t> law firm is to promote and maximize charitable giving in Iowa.</a:t>
            </a:r>
          </a:p>
          <a:p>
            <a:endParaRPr lang="en-US" baseline="0" dirty="0" smtClean="0"/>
          </a:p>
          <a:p>
            <a:r>
              <a:rPr lang="en-US" baseline="0" dirty="0" smtClean="0"/>
              <a:t>Two ways nonprofits can expand </a:t>
            </a:r>
            <a:r>
              <a:rPr lang="en-US" baseline="0" dirty="0" err="1" smtClean="0"/>
              <a:t>charitbale</a:t>
            </a:r>
            <a:r>
              <a:rPr lang="en-US" baseline="0" dirty="0" smtClean="0"/>
              <a:t> giving. </a:t>
            </a:r>
            <a:r>
              <a:rPr lang="en-US" baseline="0" dirty="0" err="1" smtClean="0"/>
              <a:t>BTw</a:t>
            </a:r>
            <a:r>
              <a:rPr lang="en-US" baseline="0" dirty="0" smtClean="0"/>
              <a:t>, I’m </a:t>
            </a:r>
            <a:r>
              <a:rPr lang="en-US" baseline="0" dirty="0" err="1" smtClean="0"/>
              <a:t>uisng</a:t>
            </a:r>
            <a:r>
              <a:rPr lang="en-US" baseline="0" dirty="0" smtClean="0"/>
              <a:t> the term “nonprofits,” very very broadly – your church, your high school, your university, advocacy groups, animal welfare groups; Iowa Iowa Senior Center!!!</a:t>
            </a:r>
          </a:p>
          <a:p>
            <a:endParaRPr lang="en-US" baseline="0" dirty="0" smtClean="0"/>
          </a:p>
          <a:p>
            <a:r>
              <a:rPr lang="en-US" baseline="0" dirty="0" smtClean="0"/>
              <a:t>Two ways </a:t>
            </a:r>
            <a:r>
              <a:rPr lang="en-US" baseline="0" dirty="0" err="1" smtClean="0"/>
              <a:t>nonprots</a:t>
            </a:r>
            <a:r>
              <a:rPr lang="en-US" baseline="0" dirty="0" smtClean="0"/>
              <a:t> can expand </a:t>
            </a:r>
            <a:r>
              <a:rPr lang="en-US" baseline="0" dirty="0" err="1" smtClean="0"/>
              <a:t>chartiable</a:t>
            </a:r>
            <a:r>
              <a:rPr lang="en-US" baseline="0" dirty="0" smtClean="0"/>
              <a:t> giving.</a:t>
            </a:r>
          </a:p>
          <a:p>
            <a:endParaRPr lang="en-US" baseline="0" dirty="0" smtClean="0"/>
          </a:p>
          <a:p>
            <a:r>
              <a:rPr lang="en-US" baseline="0" dirty="0" smtClean="0"/>
              <a:t>First, bequests.</a:t>
            </a:r>
          </a:p>
          <a:p>
            <a:endParaRPr lang="en-US" baseline="0" dirty="0" smtClean="0"/>
          </a:p>
          <a:p>
            <a:r>
              <a:rPr lang="en-US" baseline="0" dirty="0" err="1" smtClean="0"/>
              <a:t>Scond</a:t>
            </a:r>
            <a:r>
              <a:rPr lang="en-US" baseline="0" dirty="0" smtClean="0"/>
              <a:t>, noncash assets.</a:t>
            </a:r>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4</a:t>
            </a:fld>
            <a:endParaRPr lang="en-US"/>
          </a:p>
        </p:txBody>
      </p:sp>
    </p:spTree>
    <p:extLst>
      <p:ext uri="{BB962C8B-B14F-4D97-AF65-F5344CB8AC3E}">
        <p14:creationId xmlns:p14="http://schemas.microsoft.com/office/powerpoint/2010/main" val="1881586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mission of my law firm translates into five core services. </a:t>
            </a:r>
          </a:p>
          <a:p>
            <a:endParaRPr lang="en-US" baseline="0" dirty="0" smtClean="0"/>
          </a:p>
          <a:p>
            <a:r>
              <a:rPr lang="en-US" baseline="0" dirty="0" smtClean="0"/>
              <a:t>First, wills trusts, estates and estate planning. These are the topics that will spend our time together discussion.</a:t>
            </a:r>
          </a:p>
          <a:p>
            <a:endParaRPr lang="en-US" baseline="0" dirty="0" smtClean="0"/>
          </a:p>
          <a:p>
            <a:r>
              <a:rPr lang="en-US" baseline="0" dirty="0" smtClean="0"/>
              <a:t>Second, I conduct training for nonprofit boards. For example, later this week I’m going to speak to a nonprofit – a community foundation -- about donors and noncash assets.</a:t>
            </a:r>
          </a:p>
          <a:p>
            <a:endParaRPr lang="en-US" baseline="0" dirty="0" smtClean="0"/>
          </a:p>
          <a:p>
            <a:r>
              <a:rPr lang="en-US" baseline="0" dirty="0" smtClean="0"/>
              <a:t>Third, employment law guidance. Two quick examples. I’ll counsel nonprofits, and yes, small businesses, too, about firing employees. Make sure documentation is in order, and so on. Also, I’ll often draft employee handbooks for nonprofits.</a:t>
            </a:r>
          </a:p>
          <a:p>
            <a:endParaRPr lang="en-US" baseline="0" dirty="0" smtClean="0"/>
          </a:p>
          <a:p>
            <a:r>
              <a:rPr lang="en-US" baseline="0" dirty="0" smtClean="0"/>
              <a:t>Fourth service. I’ll handle compliance issues for nonprofits. I’ll start nonprofits – help the nonprofit complete a 1023 form and other paperwork to become a 501c3.</a:t>
            </a:r>
          </a:p>
          <a:p>
            <a:endParaRPr lang="en-US" baseline="0" dirty="0" smtClean="0"/>
          </a:p>
          <a:p>
            <a:r>
              <a:rPr lang="en-US" baseline="0" dirty="0" smtClean="0"/>
              <a:t>Fifth service. I’ll work with nonprofits and donors on complex gifts. If a donor wants to give a nonprofit a noncash asset, like real estate or a collection of antiques, I’ll help the parties with the legal paperwork. I may also draft gift agreements between the parties.</a:t>
            </a:r>
          </a:p>
          <a:p>
            <a:endParaRPr lang="en-US" baseline="0" dirty="0" smtClean="0"/>
          </a:p>
          <a:p>
            <a:r>
              <a:rPr lang="en-US" baseline="0" dirty="0" smtClean="0"/>
              <a:t>Again, these are my five core services. </a:t>
            </a:r>
          </a:p>
          <a:p>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5</a:t>
            </a:fld>
            <a:endParaRPr lang="en-US"/>
          </a:p>
        </p:txBody>
      </p:sp>
    </p:spTree>
    <p:extLst>
      <p:ext uri="{BB962C8B-B14F-4D97-AF65-F5344CB8AC3E}">
        <p14:creationId xmlns:p14="http://schemas.microsoft.com/office/powerpoint/2010/main" val="1290227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 start out with the basics. Let’s begin with three learning objectives about wills, trusts, estates,</a:t>
            </a:r>
            <a:r>
              <a:rPr lang="en-US" baseline="0" dirty="0" smtClean="0"/>
              <a:t> and estate planning. </a:t>
            </a:r>
          </a:p>
          <a:p>
            <a:endParaRPr lang="en-US" baseline="0" dirty="0" smtClean="0"/>
          </a:p>
          <a:p>
            <a:r>
              <a:rPr lang="en-US" baseline="0" dirty="0" smtClean="0"/>
              <a:t>[Read objectives]</a:t>
            </a:r>
          </a:p>
          <a:p>
            <a:endParaRPr lang="en-US" baseline="0" dirty="0" smtClean="0"/>
          </a:p>
          <a:p>
            <a:r>
              <a:rPr lang="en-US" baseline="0" dirty="0" smtClean="0"/>
              <a:t>I know we have a broad range of knowledge about these topics. Some folks are brand new to this subject. Other folks may be very, very familiar – in fact, they know as much or more than me! But let’s start with these basics, to make sure we all have the same foundational understanding.</a:t>
            </a:r>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6</a:t>
            </a:fld>
            <a:endParaRPr lang="en-US"/>
          </a:p>
        </p:txBody>
      </p:sp>
    </p:spTree>
    <p:extLst>
      <p:ext uri="{BB962C8B-B14F-4D97-AF65-F5344CB8AC3E}">
        <p14:creationId xmlns:p14="http://schemas.microsoft.com/office/powerpoint/2010/main" val="1846124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so, so, so appreciative you are here!</a:t>
            </a:r>
          </a:p>
          <a:p>
            <a:endParaRPr lang="en-US" dirty="0" smtClean="0"/>
          </a:p>
          <a:p>
            <a:r>
              <a:rPr lang="en-US" dirty="0" smtClean="0"/>
              <a:t>Please</a:t>
            </a:r>
            <a:r>
              <a:rPr lang="en-US" baseline="0" dirty="0" smtClean="0"/>
              <a:t> ask questions.</a:t>
            </a:r>
          </a:p>
          <a:p>
            <a:endParaRPr lang="en-US" baseline="0" dirty="0" smtClean="0"/>
          </a:p>
          <a:p>
            <a:r>
              <a:rPr lang="en-US" baseline="0" dirty="0" smtClean="0"/>
              <a:t>Is there any way a live program makes sense? Only if you ask questions and get a dialogue going.</a:t>
            </a:r>
          </a:p>
          <a:p>
            <a:endParaRPr lang="en-US" baseline="0" dirty="0" smtClean="0"/>
          </a:p>
          <a:p>
            <a:r>
              <a:rPr lang="en-US" baseline="0" dirty="0" smtClean="0"/>
              <a:t>Candy!</a:t>
            </a:r>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7</a:t>
            </a:fld>
            <a:endParaRPr lang="en-US"/>
          </a:p>
        </p:txBody>
      </p:sp>
    </p:spTree>
    <p:extLst>
      <p:ext uri="{BB962C8B-B14F-4D97-AF65-F5344CB8AC3E}">
        <p14:creationId xmlns:p14="http://schemas.microsoft.com/office/powerpoint/2010/main" val="1837822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Kids!</a:t>
            </a:r>
            <a:r>
              <a:rPr lang="en-US" baseline="0" dirty="0" smtClean="0"/>
              <a:t> Especially minors. Most especially, blended families!</a:t>
            </a:r>
          </a:p>
          <a:p>
            <a:endParaRPr lang="en-US" baseline="0" dirty="0" smtClean="0"/>
          </a:p>
          <a:p>
            <a:r>
              <a:rPr lang="en-US" baseline="0" dirty="0" smtClean="0"/>
              <a:t>Does anyone know, or have a guess, as to why blended families have unique challenges to blended families. The laws are old! Doesn’t meet with Modern Family!</a:t>
            </a:r>
          </a:p>
          <a:p>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12</a:t>
            </a:fld>
            <a:endParaRPr lang="en-US"/>
          </a:p>
        </p:txBody>
      </p:sp>
    </p:spTree>
    <p:extLst>
      <p:ext uri="{BB962C8B-B14F-4D97-AF65-F5344CB8AC3E}">
        <p14:creationId xmlns:p14="http://schemas.microsoft.com/office/powerpoint/2010/main" val="519559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Young marrieds. Socking aside retirement</a:t>
            </a:r>
            <a:r>
              <a:rPr lang="en-US" baseline="0" dirty="0" smtClean="0"/>
              <a:t> funds. Trying to save for a house.</a:t>
            </a:r>
          </a:p>
          <a:p>
            <a:endParaRPr lang="en-US" baseline="0" dirty="0" smtClean="0"/>
          </a:p>
          <a:p>
            <a:r>
              <a:rPr lang="en-US" baseline="0" dirty="0" smtClean="0"/>
              <a:t>Sara? Her inherited IRA. Well, she’s very pregnant.</a:t>
            </a:r>
          </a:p>
          <a:p>
            <a:endParaRPr lang="en-US" baseline="0" dirty="0" smtClean="0"/>
          </a:p>
          <a:p>
            <a:r>
              <a:rPr lang="en-US" baseline="0" dirty="0" smtClean="0"/>
              <a:t>Lacy? She has a kid. And her own business!</a:t>
            </a:r>
          </a:p>
          <a:p>
            <a:endParaRPr lang="en-US" baseline="0" dirty="0" smtClean="0"/>
          </a:p>
          <a:p>
            <a:r>
              <a:rPr lang="en-US" baseline="0" dirty="0" smtClean="0"/>
              <a:t>Caitlyn? Her family’s </a:t>
            </a:r>
            <a:r>
              <a:rPr lang="en-US" baseline="0" dirty="0" err="1" smtClean="0"/>
              <a:t>lakehouse</a:t>
            </a:r>
            <a:r>
              <a:rPr lang="en-US" baseline="0" dirty="0" smtClean="0"/>
              <a: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Also, the rich need estate planning, but the non rich need estate planning even more! Joe </a:t>
            </a:r>
            <a:r>
              <a:rPr lang="en-US" baseline="0" dirty="0" err="1" smtClean="0"/>
              <a:t>Robbe</a:t>
            </a:r>
            <a:r>
              <a:rPr lang="en-US" baseline="0" dirty="0" smtClean="0"/>
              <a:t> – team was sold, name stripped form stadium.</a:t>
            </a:r>
            <a:endParaRPr lang="en-US" dirty="0"/>
          </a:p>
        </p:txBody>
      </p:sp>
      <p:sp>
        <p:nvSpPr>
          <p:cNvPr id="4" name="Slide Number Placeholder 3"/>
          <p:cNvSpPr>
            <a:spLocks noGrp="1"/>
          </p:cNvSpPr>
          <p:nvPr>
            <p:ph type="sldNum" sz="quarter" idx="10"/>
          </p:nvPr>
        </p:nvSpPr>
        <p:spPr/>
        <p:txBody>
          <a:bodyPr/>
          <a:lstStyle/>
          <a:p>
            <a:fld id="{1D749542-F523-4D45-8AC7-EC424E994B57}" type="slidenum">
              <a:rPr lang="en-US" smtClean="0"/>
              <a:pPr/>
              <a:t>13</a:t>
            </a:fld>
            <a:endParaRPr lang="en-US"/>
          </a:p>
        </p:txBody>
      </p:sp>
    </p:spTree>
    <p:extLst>
      <p:ext uri="{BB962C8B-B14F-4D97-AF65-F5344CB8AC3E}">
        <p14:creationId xmlns:p14="http://schemas.microsoft.com/office/powerpoint/2010/main" val="1476279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01-15-GF-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6916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01-15-GF-PP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4510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01-15-GF-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6922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descr="conten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3550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721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5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image" Target="../media/image30.jpeg"/><Relationship Id="rId9" Type="http://schemas.openxmlformats.org/officeDocument/2006/relationships/image" Target="../media/image31.jpeg"/><Relationship Id="rId10" Type="http://schemas.openxmlformats.org/officeDocument/2006/relationships/image" Target="../media/image32.jpeg"/><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7887"/>
            <a:ext cx="9144000" cy="5144655"/>
          </a:xfrm>
          <a:prstGeom prst="rect">
            <a:avLst/>
          </a:prstGeom>
        </p:spPr>
      </p:pic>
      <p:sp>
        <p:nvSpPr>
          <p:cNvPr id="7" name="TextBox 6"/>
          <p:cNvSpPr txBox="1"/>
          <p:nvPr/>
        </p:nvSpPr>
        <p:spPr>
          <a:xfrm>
            <a:off x="117207" y="1017887"/>
            <a:ext cx="9144000" cy="2631490"/>
          </a:xfrm>
          <a:prstGeom prst="rect">
            <a:avLst/>
          </a:prstGeom>
          <a:noFill/>
        </p:spPr>
        <p:txBody>
          <a:bodyPr wrap="square" rtlCol="0">
            <a:spAutoFit/>
          </a:bodyPr>
          <a:lstStyle/>
          <a:p>
            <a:pPr algn="ctr" defTabSz="457200"/>
            <a:r>
              <a:rPr lang="en-US" sz="5500" b="1" dirty="0">
                <a:solidFill>
                  <a:prstClr val="white"/>
                </a:solidFill>
                <a:latin typeface="Arial"/>
                <a:cs typeface="Arial"/>
              </a:rPr>
              <a:t>BASICS OF ESTATE PLANNING </a:t>
            </a:r>
          </a:p>
          <a:p>
            <a:pPr algn="ctr" defTabSz="457200"/>
            <a:endParaRPr lang="en-US" sz="5500" dirty="0">
              <a:solidFill>
                <a:prstClr val="black">
                  <a:lumMod val="75000"/>
                  <a:lumOff val="25000"/>
                </a:prstClr>
              </a:solidFill>
              <a:latin typeface="Arial"/>
              <a:cs typeface="Arial"/>
            </a:endParaRPr>
          </a:p>
        </p:txBody>
      </p:sp>
      <p:sp>
        <p:nvSpPr>
          <p:cNvPr id="8" name="Rectangle 7"/>
          <p:cNvSpPr/>
          <p:nvPr/>
        </p:nvSpPr>
        <p:spPr>
          <a:xfrm>
            <a:off x="3" y="4508343"/>
            <a:ext cx="9143997" cy="795233"/>
          </a:xfrm>
          <a:prstGeom prst="rect">
            <a:avLst/>
          </a:prstGeom>
          <a:solidFill>
            <a:srgbClr val="94C8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Rectangle 10"/>
          <p:cNvSpPr/>
          <p:nvPr/>
        </p:nvSpPr>
        <p:spPr>
          <a:xfrm>
            <a:off x="495425" y="4652675"/>
            <a:ext cx="8071264" cy="492443"/>
          </a:xfrm>
          <a:prstGeom prst="rect">
            <a:avLst/>
          </a:prstGeom>
        </p:spPr>
        <p:txBody>
          <a:bodyPr wrap="square">
            <a:spAutoFit/>
          </a:bodyPr>
          <a:lstStyle/>
          <a:p>
            <a:pPr algn="ctr" defTabSz="457200"/>
            <a:r>
              <a:rPr lang="en-US" sz="2600" b="1" dirty="0">
                <a:solidFill>
                  <a:prstClr val="white"/>
                </a:solidFill>
                <a:latin typeface="Arial"/>
                <a:cs typeface="Arial"/>
              </a:rPr>
              <a:t>Gordon Fischer Law Firm, P.C.  April 26, 2017</a:t>
            </a:r>
          </a:p>
        </p:txBody>
      </p:sp>
    </p:spTree>
    <p:extLst>
      <p:ext uri="{BB962C8B-B14F-4D97-AF65-F5344CB8AC3E}">
        <p14:creationId xmlns:p14="http://schemas.microsoft.com/office/powerpoint/2010/main" val="16408260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92203"/>
            <a:ext cx="9144000" cy="1477328"/>
          </a:xfrm>
          <a:prstGeom prst="rect">
            <a:avLst/>
          </a:prstGeom>
          <a:noFill/>
        </p:spPr>
        <p:txBody>
          <a:bodyPr wrap="square" rtlCol="0">
            <a:spAutoFit/>
          </a:bodyPr>
          <a:lstStyle/>
          <a:p>
            <a:pPr lvl="0" algn="ctr">
              <a:buClr>
                <a:srgbClr val="95C93D"/>
              </a:buClr>
              <a:buSzPct val="150000"/>
            </a:pPr>
            <a:r>
              <a:rPr lang="en-US" sz="4500" b="1" dirty="0" smtClean="0">
                <a:solidFill>
                  <a:srgbClr val="95C93D"/>
                </a:solidFill>
                <a:latin typeface="Arial"/>
                <a:cs typeface="Arial"/>
              </a:rPr>
              <a:t>Six Major Reasons </a:t>
            </a:r>
            <a:br>
              <a:rPr lang="en-US" sz="4500" b="1" dirty="0" smtClean="0">
                <a:solidFill>
                  <a:srgbClr val="95C93D"/>
                </a:solidFill>
                <a:latin typeface="Arial"/>
                <a:cs typeface="Arial"/>
              </a:rPr>
            </a:br>
            <a:r>
              <a:rPr lang="en-US" sz="4500" b="1" dirty="0" smtClean="0">
                <a:solidFill>
                  <a:srgbClr val="95C93D"/>
                </a:solidFill>
                <a:latin typeface="Arial"/>
                <a:cs typeface="Arial"/>
              </a:rPr>
              <a:t>You Need An Estate Plan</a:t>
            </a:r>
          </a:p>
        </p:txBody>
      </p:sp>
      <p:sp>
        <p:nvSpPr>
          <p:cNvPr id="5" name="TextBox 4"/>
          <p:cNvSpPr txBox="1"/>
          <p:nvPr/>
        </p:nvSpPr>
        <p:spPr>
          <a:xfrm>
            <a:off x="0" y="2186864"/>
            <a:ext cx="9144000" cy="615553"/>
          </a:xfrm>
          <a:prstGeom prst="rect">
            <a:avLst/>
          </a:prstGeom>
          <a:noFill/>
        </p:spPr>
        <p:txBody>
          <a:bodyPr wrap="square" rtlCol="0">
            <a:spAutoFit/>
          </a:bodyPr>
          <a:lstStyle/>
          <a:p>
            <a:pPr lvl="0" algn="ctr">
              <a:spcAft>
                <a:spcPts val="1800"/>
              </a:spcAft>
              <a:buClr>
                <a:srgbClr val="95C93D"/>
              </a:buClr>
              <a:buSzPct val="125000"/>
            </a:pPr>
            <a:r>
              <a:rPr lang="en-US" sz="3400" b="1" dirty="0" smtClean="0">
                <a:solidFill>
                  <a:schemeClr val="bg1">
                    <a:lumMod val="50000"/>
                  </a:schemeClr>
                </a:solidFill>
                <a:latin typeface="Arial" panose="020B0604020202020204" pitchFamily="34" charset="0"/>
                <a:ea typeface="Times New Roman" charset="0"/>
                <a:cs typeface="Arial" panose="020B0604020202020204" pitchFamily="34" charset="0"/>
              </a:rPr>
              <a:t>Reason #1</a:t>
            </a:r>
            <a:endParaRPr lang="en-US" sz="3400" dirty="0" smtClean="0">
              <a:solidFill>
                <a:schemeClr val="bg1">
                  <a:lumMod val="50000"/>
                </a:schemeClr>
              </a:solidFill>
              <a:latin typeface="Arial" panose="020B0604020202020204" pitchFamily="34" charset="0"/>
              <a:ea typeface="Times New Roman" charset="0"/>
              <a:cs typeface="Arial" panose="020B0604020202020204" pitchFamily="34" charset="0"/>
            </a:endParaRPr>
          </a:p>
        </p:txBody>
      </p:sp>
      <p:cxnSp>
        <p:nvCxnSpPr>
          <p:cNvPr id="6" name="Straight Connector 5"/>
          <p:cNvCxnSpPr/>
          <p:nvPr/>
        </p:nvCxnSpPr>
        <p:spPr>
          <a:xfrm>
            <a:off x="1917700" y="2063750"/>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7" name="TextBox 6"/>
          <p:cNvSpPr txBox="1"/>
          <p:nvPr/>
        </p:nvSpPr>
        <p:spPr>
          <a:xfrm>
            <a:off x="0" y="2845147"/>
            <a:ext cx="9144000" cy="1908215"/>
          </a:xfrm>
          <a:prstGeom prst="rect">
            <a:avLst/>
          </a:prstGeom>
          <a:noFill/>
        </p:spPr>
        <p:txBody>
          <a:bodyPr wrap="square" rtlCol="0">
            <a:spAutoFit/>
          </a:bodyPr>
          <a:lstStyle/>
          <a:p>
            <a:pPr lvl="0" algn="ctr">
              <a:spcAft>
                <a:spcPts val="600"/>
              </a:spcAft>
              <a:buClr>
                <a:srgbClr val="95C93D"/>
              </a:buClr>
              <a:buSzPct val="125000"/>
            </a:pPr>
            <a:r>
              <a:rPr lang="en-US" sz="3600" dirty="0" smtClean="0">
                <a:solidFill>
                  <a:schemeClr val="tx1">
                    <a:lumMod val="75000"/>
                    <a:lumOff val="25000"/>
                  </a:schemeClr>
                </a:solidFill>
                <a:latin typeface="Arial"/>
                <a:cs typeface="Arial"/>
              </a:rPr>
              <a:t>Without an estate plan, the Iowa Legislature</a:t>
            </a:r>
          </a:p>
          <a:p>
            <a:pPr lvl="0" algn="ctr">
              <a:spcAft>
                <a:spcPts val="600"/>
              </a:spcAft>
              <a:buClr>
                <a:srgbClr val="95C93D"/>
              </a:buClr>
              <a:buSzPct val="125000"/>
            </a:pPr>
            <a:r>
              <a:rPr lang="en-US" sz="3600" dirty="0" smtClean="0">
                <a:solidFill>
                  <a:schemeClr val="tx1">
                    <a:lumMod val="75000"/>
                    <a:lumOff val="25000"/>
                  </a:schemeClr>
                </a:solidFill>
                <a:latin typeface="Arial"/>
                <a:cs typeface="Arial"/>
              </a:rPr>
              <a:t>and/or Iowa courts will decide just about</a:t>
            </a:r>
          </a:p>
          <a:p>
            <a:pPr lvl="0" algn="ctr">
              <a:spcAft>
                <a:spcPts val="600"/>
              </a:spcAft>
              <a:buClr>
                <a:srgbClr val="95C93D"/>
              </a:buClr>
              <a:buSzPct val="125000"/>
            </a:pPr>
            <a:r>
              <a:rPr lang="en-US" sz="3600" b="1" dirty="0" smtClean="0">
                <a:solidFill>
                  <a:schemeClr val="tx1">
                    <a:lumMod val="75000"/>
                    <a:lumOff val="25000"/>
                  </a:schemeClr>
                </a:solidFill>
                <a:latin typeface="Arial"/>
                <a:cs typeface="Arial"/>
              </a:rPr>
              <a:t>EVERYTHING</a:t>
            </a:r>
            <a:r>
              <a:rPr lang="en-US" sz="3600" dirty="0" smtClean="0">
                <a:solidFill>
                  <a:schemeClr val="tx1">
                    <a:lumMod val="75000"/>
                    <a:lumOff val="25000"/>
                  </a:schemeClr>
                </a:solidFill>
                <a:latin typeface="Arial"/>
                <a:cs typeface="Arial"/>
              </a:rPr>
              <a:t> about your estate</a:t>
            </a:r>
            <a:r>
              <a:rPr lang="en-US" sz="3600" b="1" dirty="0" smtClean="0">
                <a:solidFill>
                  <a:schemeClr val="tx1">
                    <a:lumMod val="75000"/>
                    <a:lumOff val="25000"/>
                  </a:schemeClr>
                </a:solidFill>
                <a:latin typeface="Arial"/>
                <a:cs typeface="Arial"/>
              </a:rPr>
              <a:t>.</a:t>
            </a:r>
          </a:p>
        </p:txBody>
      </p:sp>
    </p:spTree>
    <p:extLst>
      <p:ext uri="{BB962C8B-B14F-4D97-AF65-F5344CB8AC3E}">
        <p14:creationId xmlns:p14="http://schemas.microsoft.com/office/powerpoint/2010/main" val="18784449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917700" y="1948876"/>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1" name="TextBox 10"/>
          <p:cNvSpPr txBox="1"/>
          <p:nvPr/>
        </p:nvSpPr>
        <p:spPr>
          <a:xfrm>
            <a:off x="0" y="3207950"/>
            <a:ext cx="9144000" cy="1200329"/>
          </a:xfrm>
          <a:prstGeom prst="rect">
            <a:avLst/>
          </a:prstGeom>
          <a:noFill/>
        </p:spPr>
        <p:txBody>
          <a:bodyPr wrap="square" rtlCol="0">
            <a:spAutoFit/>
          </a:bodyPr>
          <a:lstStyle/>
          <a:p>
            <a:pPr algn="ctr" defTabSz="457200">
              <a:spcAft>
                <a:spcPts val="600"/>
              </a:spcAft>
              <a:buClr>
                <a:srgbClr val="95C93D"/>
              </a:buClr>
              <a:buSzPct val="125000"/>
            </a:pPr>
            <a:r>
              <a:rPr lang="en-US" sz="3600" dirty="0">
                <a:solidFill>
                  <a:prstClr val="black">
                    <a:lumMod val="75000"/>
                    <a:lumOff val="25000"/>
                  </a:prstClr>
                </a:solidFill>
                <a:latin typeface="Arial"/>
                <a:cs typeface="Arial"/>
              </a:rPr>
              <a:t>Without an estate plan, you cannot choose a legal guardian for your children.</a:t>
            </a:r>
            <a:endParaRPr lang="en-US" sz="3600" b="1" dirty="0">
              <a:solidFill>
                <a:prstClr val="black">
                  <a:lumMod val="75000"/>
                  <a:lumOff val="25000"/>
                </a:prstClr>
              </a:solidFill>
              <a:latin typeface="Arial"/>
              <a:cs typeface="Arial"/>
            </a:endParaRPr>
          </a:p>
        </p:txBody>
      </p:sp>
      <p:sp>
        <p:nvSpPr>
          <p:cNvPr id="12" name="TextBox 11"/>
          <p:cNvSpPr txBox="1"/>
          <p:nvPr/>
        </p:nvSpPr>
        <p:spPr>
          <a:xfrm>
            <a:off x="0" y="444481"/>
            <a:ext cx="9144000" cy="1477328"/>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Six Major Reasons </a:t>
            </a:r>
            <a:br>
              <a:rPr lang="en-US" sz="4500" b="1" dirty="0">
                <a:solidFill>
                  <a:srgbClr val="95C93D"/>
                </a:solidFill>
                <a:latin typeface="Arial"/>
                <a:cs typeface="Arial"/>
              </a:rPr>
            </a:br>
            <a:r>
              <a:rPr lang="en-US" sz="4500" b="1" dirty="0">
                <a:solidFill>
                  <a:srgbClr val="95C93D"/>
                </a:solidFill>
                <a:latin typeface="Arial"/>
                <a:cs typeface="Arial"/>
              </a:rPr>
              <a:t>You Need An Estate Plan</a:t>
            </a:r>
          </a:p>
        </p:txBody>
      </p:sp>
      <p:sp>
        <p:nvSpPr>
          <p:cNvPr id="13" name="TextBox 12"/>
          <p:cNvSpPr txBox="1"/>
          <p:nvPr/>
        </p:nvSpPr>
        <p:spPr>
          <a:xfrm>
            <a:off x="0" y="2560250"/>
            <a:ext cx="9144000" cy="615553"/>
          </a:xfrm>
          <a:prstGeom prst="rect">
            <a:avLst/>
          </a:prstGeom>
          <a:noFill/>
        </p:spPr>
        <p:txBody>
          <a:bodyPr wrap="square" rtlCol="0">
            <a:spAutoFit/>
          </a:bodyPr>
          <a:lstStyle/>
          <a:p>
            <a:pPr algn="ctr" defTabSz="457200">
              <a:spcAft>
                <a:spcPts val="1800"/>
              </a:spcAft>
              <a:buClr>
                <a:srgbClr val="95C93D"/>
              </a:buClr>
              <a:buSzPct val="125000"/>
            </a:pPr>
            <a:r>
              <a:rPr lang="en-US" sz="3400" b="1" dirty="0">
                <a:solidFill>
                  <a:prstClr val="white">
                    <a:lumMod val="50000"/>
                  </a:prstClr>
                </a:solidFill>
                <a:latin typeface="Arial" panose="020B0604020202020204" pitchFamily="34" charset="0"/>
                <a:ea typeface="Times New Roman" charset="0"/>
                <a:cs typeface="Arial" panose="020B0604020202020204" pitchFamily="34" charset="0"/>
              </a:rPr>
              <a:t>Reason #2</a:t>
            </a:r>
            <a:endParaRPr lang="en-US" sz="3400" dirty="0">
              <a:solidFill>
                <a:prstClr val="white">
                  <a:lumMod val="50000"/>
                </a:prstClr>
              </a:solidFill>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16648581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3500" t="21523" r="-393" b="2361"/>
          <a:stretch/>
        </p:blipFill>
        <p:spPr>
          <a:xfrm>
            <a:off x="5702207" y="1686922"/>
            <a:ext cx="3016155" cy="395785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584" y="3829618"/>
            <a:ext cx="3611755" cy="241427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002" y="1086420"/>
            <a:ext cx="3491631" cy="2323976"/>
          </a:xfrm>
          <a:prstGeom prst="rect">
            <a:avLst/>
          </a:prstGeom>
        </p:spPr>
      </p:pic>
    </p:spTree>
    <p:extLst>
      <p:ext uri="{BB962C8B-B14F-4D97-AF65-F5344CB8AC3E}">
        <p14:creationId xmlns:p14="http://schemas.microsoft.com/office/powerpoint/2010/main" val="37158711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90" y="1076675"/>
            <a:ext cx="7765577" cy="5175851"/>
          </a:xfrm>
          <a:prstGeom prst="rect">
            <a:avLst/>
          </a:prstGeom>
        </p:spPr>
      </p:pic>
    </p:spTree>
    <p:extLst>
      <p:ext uri="{BB962C8B-B14F-4D97-AF65-F5344CB8AC3E}">
        <p14:creationId xmlns:p14="http://schemas.microsoft.com/office/powerpoint/2010/main" val="4963144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936750" y="1938074"/>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1" name="TextBox 10"/>
          <p:cNvSpPr txBox="1"/>
          <p:nvPr/>
        </p:nvSpPr>
        <p:spPr>
          <a:xfrm>
            <a:off x="0" y="2899446"/>
            <a:ext cx="9144000" cy="1200329"/>
          </a:xfrm>
          <a:prstGeom prst="rect">
            <a:avLst/>
          </a:prstGeom>
          <a:noFill/>
        </p:spPr>
        <p:txBody>
          <a:bodyPr wrap="square" rtlCol="0">
            <a:spAutoFit/>
          </a:bodyPr>
          <a:lstStyle/>
          <a:p>
            <a:pPr algn="ctr" defTabSz="457200">
              <a:spcAft>
                <a:spcPts val="600"/>
              </a:spcAft>
              <a:buClr>
                <a:srgbClr val="95C93D"/>
              </a:buClr>
              <a:buSzPct val="125000"/>
            </a:pPr>
            <a:r>
              <a:rPr lang="en-US" sz="3600" dirty="0">
                <a:solidFill>
                  <a:prstClr val="black">
                    <a:lumMod val="75000"/>
                    <a:lumOff val="25000"/>
                  </a:prstClr>
                </a:solidFill>
                <a:latin typeface="Arial"/>
                <a:cs typeface="Arial"/>
              </a:rPr>
              <a:t>Without an estate plan, your estate’s executor will be chosen by probate court.</a:t>
            </a:r>
            <a:endParaRPr lang="en-US" sz="3600" b="1" dirty="0">
              <a:solidFill>
                <a:prstClr val="black">
                  <a:lumMod val="75000"/>
                  <a:lumOff val="25000"/>
                </a:prstClr>
              </a:solidFill>
              <a:latin typeface="Arial"/>
              <a:cs typeface="Arial"/>
            </a:endParaRPr>
          </a:p>
        </p:txBody>
      </p:sp>
      <p:sp>
        <p:nvSpPr>
          <p:cNvPr id="12" name="TextBox 11"/>
          <p:cNvSpPr txBox="1"/>
          <p:nvPr/>
        </p:nvSpPr>
        <p:spPr>
          <a:xfrm>
            <a:off x="0" y="255482"/>
            <a:ext cx="9144000" cy="1477328"/>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Six Major Reasons </a:t>
            </a:r>
            <a:br>
              <a:rPr lang="en-US" sz="4500" b="1" dirty="0">
                <a:solidFill>
                  <a:srgbClr val="95C93D"/>
                </a:solidFill>
                <a:latin typeface="Arial"/>
                <a:cs typeface="Arial"/>
              </a:rPr>
            </a:br>
            <a:r>
              <a:rPr lang="en-US" sz="4500" b="1" dirty="0">
                <a:solidFill>
                  <a:srgbClr val="95C93D"/>
                </a:solidFill>
                <a:latin typeface="Arial"/>
                <a:cs typeface="Arial"/>
              </a:rPr>
              <a:t>You Need An Estate Plan</a:t>
            </a:r>
          </a:p>
        </p:txBody>
      </p:sp>
      <p:sp>
        <p:nvSpPr>
          <p:cNvPr id="13" name="TextBox 12"/>
          <p:cNvSpPr txBox="1"/>
          <p:nvPr/>
        </p:nvSpPr>
        <p:spPr>
          <a:xfrm>
            <a:off x="0" y="2130255"/>
            <a:ext cx="9144000" cy="1431161"/>
          </a:xfrm>
          <a:prstGeom prst="rect">
            <a:avLst/>
          </a:prstGeom>
          <a:noFill/>
        </p:spPr>
        <p:txBody>
          <a:bodyPr wrap="square" rtlCol="0">
            <a:spAutoFit/>
          </a:bodyPr>
          <a:lstStyle/>
          <a:p>
            <a:pPr algn="ctr" defTabSz="457200">
              <a:spcAft>
                <a:spcPts val="1800"/>
              </a:spcAft>
              <a:buClr>
                <a:srgbClr val="95C93D"/>
              </a:buClr>
              <a:buSzPct val="125000"/>
            </a:pPr>
            <a:r>
              <a:rPr lang="en-US" sz="3400" b="1" dirty="0">
                <a:solidFill>
                  <a:prstClr val="white">
                    <a:lumMod val="50000"/>
                  </a:prstClr>
                </a:solidFill>
                <a:latin typeface="Arial" panose="020B0604020202020204" pitchFamily="34" charset="0"/>
                <a:ea typeface="Times New Roman" charset="0"/>
                <a:cs typeface="Arial" panose="020B0604020202020204" pitchFamily="34" charset="0"/>
              </a:rPr>
              <a:t>Reason #3</a:t>
            </a:r>
            <a:endParaRPr lang="en-US" sz="3400" dirty="0">
              <a:solidFill>
                <a:prstClr val="white">
                  <a:lumMod val="50000"/>
                </a:prstClr>
              </a:solidFill>
              <a:latin typeface="Arial" panose="020B0604020202020204" pitchFamily="34" charset="0"/>
              <a:ea typeface="Times New Roman" charset="0"/>
              <a:cs typeface="Arial" panose="020B0604020202020204" pitchFamily="34" charset="0"/>
            </a:endParaRPr>
          </a:p>
          <a:p>
            <a:pPr algn="ctr" defTabSz="457200">
              <a:spcAft>
                <a:spcPts val="1800"/>
              </a:spcAft>
              <a:buClr>
                <a:srgbClr val="95C93D"/>
              </a:buClr>
              <a:buSzPct val="125000"/>
            </a:pPr>
            <a:endParaRPr lang="en-US" sz="3600" i="1" dirty="0">
              <a:solidFill>
                <a:prstClr val="white">
                  <a:lumMod val="50000"/>
                </a:prstClr>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9418451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917700" y="1989822"/>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1" name="TextBox 10"/>
          <p:cNvSpPr txBox="1"/>
          <p:nvPr/>
        </p:nvSpPr>
        <p:spPr>
          <a:xfrm>
            <a:off x="0" y="3126061"/>
            <a:ext cx="9144000" cy="1754326"/>
          </a:xfrm>
          <a:prstGeom prst="rect">
            <a:avLst/>
          </a:prstGeom>
          <a:noFill/>
        </p:spPr>
        <p:txBody>
          <a:bodyPr wrap="square" rtlCol="0">
            <a:spAutoFit/>
          </a:bodyPr>
          <a:lstStyle/>
          <a:p>
            <a:pPr algn="ctr" defTabSz="457200">
              <a:spcAft>
                <a:spcPts val="600"/>
              </a:spcAft>
              <a:buClr>
                <a:srgbClr val="95C93D"/>
              </a:buClr>
              <a:buSzPct val="125000"/>
            </a:pPr>
            <a:r>
              <a:rPr lang="en-US" sz="3600" dirty="0">
                <a:solidFill>
                  <a:prstClr val="black">
                    <a:lumMod val="75000"/>
                    <a:lumOff val="25000"/>
                  </a:prstClr>
                </a:solidFill>
                <a:latin typeface="Arial"/>
                <a:cs typeface="Arial"/>
              </a:rPr>
              <a:t>Without an estate plan, you are not in control over how your assets will be distributed.</a:t>
            </a:r>
            <a:endParaRPr lang="en-US" sz="3600" b="1" dirty="0">
              <a:solidFill>
                <a:prstClr val="black">
                  <a:lumMod val="75000"/>
                  <a:lumOff val="25000"/>
                </a:prstClr>
              </a:solidFill>
              <a:latin typeface="Arial"/>
              <a:cs typeface="Arial"/>
            </a:endParaRPr>
          </a:p>
        </p:txBody>
      </p:sp>
      <p:sp>
        <p:nvSpPr>
          <p:cNvPr id="12" name="TextBox 11"/>
          <p:cNvSpPr txBox="1"/>
          <p:nvPr/>
        </p:nvSpPr>
        <p:spPr>
          <a:xfrm>
            <a:off x="0" y="418275"/>
            <a:ext cx="9144000" cy="1477328"/>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Six Major Reasons </a:t>
            </a:r>
            <a:br>
              <a:rPr lang="en-US" sz="4500" b="1" dirty="0">
                <a:solidFill>
                  <a:srgbClr val="95C93D"/>
                </a:solidFill>
                <a:latin typeface="Arial"/>
                <a:cs typeface="Arial"/>
              </a:rPr>
            </a:br>
            <a:r>
              <a:rPr lang="en-US" sz="4500" b="1" dirty="0">
                <a:solidFill>
                  <a:srgbClr val="95C93D"/>
                </a:solidFill>
                <a:latin typeface="Arial"/>
                <a:cs typeface="Arial"/>
              </a:rPr>
              <a:t>You Need An Estate Plan</a:t>
            </a:r>
          </a:p>
        </p:txBody>
      </p:sp>
      <p:sp>
        <p:nvSpPr>
          <p:cNvPr id="13" name="TextBox 12"/>
          <p:cNvSpPr txBox="1"/>
          <p:nvPr/>
        </p:nvSpPr>
        <p:spPr>
          <a:xfrm>
            <a:off x="0" y="2478362"/>
            <a:ext cx="9144000" cy="1431161"/>
          </a:xfrm>
          <a:prstGeom prst="rect">
            <a:avLst/>
          </a:prstGeom>
          <a:noFill/>
        </p:spPr>
        <p:txBody>
          <a:bodyPr wrap="square" rtlCol="0">
            <a:spAutoFit/>
          </a:bodyPr>
          <a:lstStyle/>
          <a:p>
            <a:pPr algn="ctr" defTabSz="457200">
              <a:spcAft>
                <a:spcPts val="1800"/>
              </a:spcAft>
              <a:buClr>
                <a:srgbClr val="95C93D"/>
              </a:buClr>
              <a:buSzPct val="125000"/>
            </a:pPr>
            <a:r>
              <a:rPr lang="en-US" sz="3400" b="1" dirty="0">
                <a:solidFill>
                  <a:prstClr val="white">
                    <a:lumMod val="50000"/>
                  </a:prstClr>
                </a:solidFill>
                <a:latin typeface="Arial" panose="020B0604020202020204" pitchFamily="34" charset="0"/>
                <a:ea typeface="Times New Roman" charset="0"/>
                <a:cs typeface="Arial" panose="020B0604020202020204" pitchFamily="34" charset="0"/>
              </a:rPr>
              <a:t>Reason #4</a:t>
            </a:r>
            <a:endParaRPr lang="en-US" sz="3400" dirty="0">
              <a:solidFill>
                <a:prstClr val="white">
                  <a:lumMod val="50000"/>
                </a:prstClr>
              </a:solidFill>
              <a:latin typeface="Arial" panose="020B0604020202020204" pitchFamily="34" charset="0"/>
              <a:ea typeface="Times New Roman" charset="0"/>
              <a:cs typeface="Arial" panose="020B0604020202020204" pitchFamily="34" charset="0"/>
            </a:endParaRPr>
          </a:p>
          <a:p>
            <a:pPr algn="ctr" defTabSz="457200">
              <a:spcAft>
                <a:spcPts val="1800"/>
              </a:spcAft>
              <a:buClr>
                <a:srgbClr val="95C93D"/>
              </a:buClr>
              <a:buSzPct val="125000"/>
            </a:pPr>
            <a:endParaRPr lang="en-US" sz="3600" i="1" dirty="0">
              <a:solidFill>
                <a:prstClr val="white">
                  <a:lumMod val="50000"/>
                </a:prstClr>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0493440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917700" y="1826328"/>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1" name="TextBox 10"/>
          <p:cNvSpPr txBox="1"/>
          <p:nvPr/>
        </p:nvSpPr>
        <p:spPr>
          <a:xfrm>
            <a:off x="0" y="3017163"/>
            <a:ext cx="9144000" cy="1831271"/>
          </a:xfrm>
          <a:prstGeom prst="rect">
            <a:avLst/>
          </a:prstGeom>
          <a:noFill/>
        </p:spPr>
        <p:txBody>
          <a:bodyPr wrap="square" rtlCol="0">
            <a:spAutoFit/>
          </a:bodyPr>
          <a:lstStyle/>
          <a:p>
            <a:pPr algn="ctr" defTabSz="457200">
              <a:spcAft>
                <a:spcPts val="600"/>
              </a:spcAft>
              <a:buClr>
                <a:srgbClr val="95C93D"/>
              </a:buClr>
              <a:buSzPct val="125000"/>
            </a:pPr>
            <a:r>
              <a:rPr lang="en-US" sz="3600" dirty="0">
                <a:solidFill>
                  <a:prstClr val="black">
                    <a:lumMod val="75000"/>
                    <a:lumOff val="25000"/>
                  </a:prstClr>
                </a:solidFill>
                <a:latin typeface="Arial"/>
                <a:cs typeface="Arial"/>
              </a:rPr>
              <a:t>Without an estate plan, your estate may pay more in professional fees, court costs, </a:t>
            </a:r>
          </a:p>
          <a:p>
            <a:pPr algn="ctr" defTabSz="457200">
              <a:spcAft>
                <a:spcPts val="600"/>
              </a:spcAft>
              <a:buClr>
                <a:srgbClr val="95C93D"/>
              </a:buClr>
              <a:buSzPct val="125000"/>
            </a:pPr>
            <a:r>
              <a:rPr lang="en-US" sz="3600" dirty="0">
                <a:solidFill>
                  <a:prstClr val="black">
                    <a:lumMod val="75000"/>
                    <a:lumOff val="25000"/>
                  </a:prstClr>
                </a:solidFill>
                <a:latin typeface="Arial"/>
                <a:cs typeface="Arial"/>
              </a:rPr>
              <a:t>and taxes.</a:t>
            </a:r>
            <a:endParaRPr lang="en-US" sz="3600" b="1" dirty="0">
              <a:solidFill>
                <a:prstClr val="black">
                  <a:lumMod val="75000"/>
                  <a:lumOff val="25000"/>
                </a:prstClr>
              </a:solidFill>
              <a:latin typeface="Arial"/>
              <a:cs typeface="Arial"/>
            </a:endParaRPr>
          </a:p>
        </p:txBody>
      </p:sp>
      <p:sp>
        <p:nvSpPr>
          <p:cNvPr id="12" name="TextBox 11"/>
          <p:cNvSpPr txBox="1"/>
          <p:nvPr/>
        </p:nvSpPr>
        <p:spPr>
          <a:xfrm>
            <a:off x="0" y="254781"/>
            <a:ext cx="9144000" cy="1477328"/>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Six Major Reasons </a:t>
            </a:r>
            <a:br>
              <a:rPr lang="en-US" sz="4500" b="1" dirty="0">
                <a:solidFill>
                  <a:srgbClr val="95C93D"/>
                </a:solidFill>
                <a:latin typeface="Arial"/>
                <a:cs typeface="Arial"/>
              </a:rPr>
            </a:br>
            <a:r>
              <a:rPr lang="en-US" sz="4500" b="1" dirty="0">
                <a:solidFill>
                  <a:srgbClr val="95C93D"/>
                </a:solidFill>
                <a:latin typeface="Arial"/>
                <a:cs typeface="Arial"/>
              </a:rPr>
              <a:t>You Need An Estate Plan</a:t>
            </a:r>
          </a:p>
        </p:txBody>
      </p:sp>
      <p:sp>
        <p:nvSpPr>
          <p:cNvPr id="13" name="TextBox 12"/>
          <p:cNvSpPr txBox="1"/>
          <p:nvPr/>
        </p:nvSpPr>
        <p:spPr>
          <a:xfrm>
            <a:off x="0" y="2325504"/>
            <a:ext cx="9144000" cy="1431161"/>
          </a:xfrm>
          <a:prstGeom prst="rect">
            <a:avLst/>
          </a:prstGeom>
          <a:noFill/>
        </p:spPr>
        <p:txBody>
          <a:bodyPr wrap="square" rtlCol="0">
            <a:spAutoFit/>
          </a:bodyPr>
          <a:lstStyle/>
          <a:p>
            <a:pPr algn="ctr" defTabSz="457200">
              <a:spcAft>
                <a:spcPts val="1800"/>
              </a:spcAft>
              <a:buClr>
                <a:srgbClr val="95C93D"/>
              </a:buClr>
              <a:buSzPct val="125000"/>
            </a:pPr>
            <a:r>
              <a:rPr lang="en-US" sz="3400" b="1" dirty="0">
                <a:solidFill>
                  <a:prstClr val="white">
                    <a:lumMod val="50000"/>
                  </a:prstClr>
                </a:solidFill>
                <a:latin typeface="Arial" panose="020B0604020202020204" pitchFamily="34" charset="0"/>
                <a:ea typeface="Times New Roman" charset="0"/>
                <a:cs typeface="Arial" panose="020B0604020202020204" pitchFamily="34" charset="0"/>
              </a:rPr>
              <a:t>Reason #5</a:t>
            </a:r>
            <a:endParaRPr lang="en-US" sz="3400" dirty="0">
              <a:solidFill>
                <a:prstClr val="white">
                  <a:lumMod val="50000"/>
                </a:prstClr>
              </a:solidFill>
              <a:latin typeface="Arial" panose="020B0604020202020204" pitchFamily="34" charset="0"/>
              <a:ea typeface="Times New Roman" charset="0"/>
              <a:cs typeface="Arial" panose="020B0604020202020204" pitchFamily="34" charset="0"/>
            </a:endParaRPr>
          </a:p>
          <a:p>
            <a:pPr algn="ctr" defTabSz="457200">
              <a:spcAft>
                <a:spcPts val="1800"/>
              </a:spcAft>
              <a:buClr>
                <a:srgbClr val="95C93D"/>
              </a:buClr>
              <a:buSzPct val="125000"/>
            </a:pPr>
            <a:endParaRPr lang="en-US" sz="3600" i="1" dirty="0">
              <a:solidFill>
                <a:prstClr val="white">
                  <a:lumMod val="50000"/>
                </a:prstClr>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3579276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917700" y="2096158"/>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1" name="TextBox 10"/>
          <p:cNvSpPr txBox="1"/>
          <p:nvPr/>
        </p:nvSpPr>
        <p:spPr>
          <a:xfrm>
            <a:off x="0" y="3327934"/>
            <a:ext cx="9144000" cy="1754326"/>
          </a:xfrm>
          <a:prstGeom prst="rect">
            <a:avLst/>
          </a:prstGeom>
          <a:noFill/>
        </p:spPr>
        <p:txBody>
          <a:bodyPr wrap="square" rtlCol="0">
            <a:spAutoFit/>
          </a:bodyPr>
          <a:lstStyle/>
          <a:p>
            <a:pPr algn="ctr" defTabSz="457200">
              <a:spcAft>
                <a:spcPts val="600"/>
              </a:spcAft>
              <a:buClr>
                <a:srgbClr val="95C93D"/>
              </a:buClr>
              <a:buSzPct val="125000"/>
            </a:pPr>
            <a:r>
              <a:rPr lang="en-US" sz="3600" dirty="0">
                <a:solidFill>
                  <a:prstClr val="black">
                    <a:lumMod val="75000"/>
                    <a:lumOff val="25000"/>
                  </a:prstClr>
                </a:solidFill>
                <a:latin typeface="Arial"/>
                <a:cs typeface="Arial"/>
              </a:rPr>
              <a:t>Without an estate plan, at death, you cannot support the causes you care most passionately about.</a:t>
            </a:r>
            <a:endParaRPr lang="en-US" sz="3600" b="1" dirty="0">
              <a:solidFill>
                <a:prstClr val="black">
                  <a:lumMod val="75000"/>
                  <a:lumOff val="25000"/>
                </a:prstClr>
              </a:solidFill>
              <a:latin typeface="Arial"/>
              <a:cs typeface="Arial"/>
            </a:endParaRPr>
          </a:p>
        </p:txBody>
      </p:sp>
      <p:sp>
        <p:nvSpPr>
          <p:cNvPr id="12" name="TextBox 11"/>
          <p:cNvSpPr txBox="1"/>
          <p:nvPr/>
        </p:nvSpPr>
        <p:spPr>
          <a:xfrm>
            <a:off x="0" y="524611"/>
            <a:ext cx="9144000" cy="1477328"/>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Six Major Reasons </a:t>
            </a:r>
            <a:br>
              <a:rPr lang="en-US" sz="4500" b="1" dirty="0">
                <a:solidFill>
                  <a:srgbClr val="95C93D"/>
                </a:solidFill>
                <a:latin typeface="Arial"/>
                <a:cs typeface="Arial"/>
              </a:rPr>
            </a:br>
            <a:r>
              <a:rPr lang="en-US" sz="4500" b="1" dirty="0">
                <a:solidFill>
                  <a:srgbClr val="95C93D"/>
                </a:solidFill>
                <a:latin typeface="Arial"/>
                <a:cs typeface="Arial"/>
              </a:rPr>
              <a:t>You Need An Estate Plan</a:t>
            </a:r>
          </a:p>
        </p:txBody>
      </p:sp>
      <p:sp>
        <p:nvSpPr>
          <p:cNvPr id="13" name="TextBox 12"/>
          <p:cNvSpPr txBox="1"/>
          <p:nvPr/>
        </p:nvSpPr>
        <p:spPr>
          <a:xfrm>
            <a:off x="0" y="2690868"/>
            <a:ext cx="9144000" cy="615553"/>
          </a:xfrm>
          <a:prstGeom prst="rect">
            <a:avLst/>
          </a:prstGeom>
          <a:noFill/>
        </p:spPr>
        <p:txBody>
          <a:bodyPr wrap="square" rtlCol="0">
            <a:spAutoFit/>
          </a:bodyPr>
          <a:lstStyle/>
          <a:p>
            <a:pPr algn="ctr" defTabSz="457200">
              <a:spcAft>
                <a:spcPts val="1800"/>
              </a:spcAft>
              <a:buClr>
                <a:srgbClr val="95C93D"/>
              </a:buClr>
              <a:buSzPct val="125000"/>
            </a:pPr>
            <a:r>
              <a:rPr lang="en-US" sz="3400" b="1" dirty="0">
                <a:solidFill>
                  <a:prstClr val="white">
                    <a:lumMod val="50000"/>
                  </a:prstClr>
                </a:solidFill>
                <a:latin typeface="Arial" panose="020B0604020202020204" pitchFamily="34" charset="0"/>
                <a:ea typeface="Times New Roman" charset="0"/>
                <a:cs typeface="Arial" panose="020B0604020202020204" pitchFamily="34" charset="0"/>
              </a:rPr>
              <a:t>Reason #6</a:t>
            </a:r>
            <a:endParaRPr lang="en-US" sz="3600" i="1" dirty="0">
              <a:solidFill>
                <a:prstClr val="white">
                  <a:lumMod val="50000"/>
                </a:prstClr>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6784257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ive More.jpg"/>
          <p:cNvPicPr>
            <a:picLocks noChangeAspect="1"/>
          </p:cNvPicPr>
          <p:nvPr/>
        </p:nvPicPr>
        <p:blipFill>
          <a:blip r:embed="rId2"/>
          <a:stretch>
            <a:fillRect/>
          </a:stretch>
        </p:blipFill>
        <p:spPr>
          <a:xfrm>
            <a:off x="282101" y="1050586"/>
            <a:ext cx="8560342" cy="5301575"/>
          </a:xfrm>
          <a:prstGeom prst="rect">
            <a:avLst/>
          </a:prstGeom>
        </p:spPr>
      </p:pic>
    </p:spTree>
    <p:extLst>
      <p:ext uri="{BB962C8B-B14F-4D97-AF65-F5344CB8AC3E}">
        <p14:creationId xmlns:p14="http://schemas.microsoft.com/office/powerpoint/2010/main" val="16408260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8462"/>
            <a:ext cx="9144000" cy="5143501"/>
          </a:xfrm>
          <a:prstGeom prst="rect">
            <a:avLst/>
          </a:prstGeom>
        </p:spPr>
      </p:pic>
      <p:sp>
        <p:nvSpPr>
          <p:cNvPr id="6" name="TextBox 5"/>
          <p:cNvSpPr txBox="1"/>
          <p:nvPr/>
        </p:nvSpPr>
        <p:spPr>
          <a:xfrm>
            <a:off x="5430387" y="928334"/>
            <a:ext cx="3713613" cy="3554819"/>
          </a:xfrm>
          <a:prstGeom prst="rect">
            <a:avLst/>
          </a:prstGeom>
          <a:noFill/>
        </p:spPr>
        <p:txBody>
          <a:bodyPr wrap="square" rtlCol="0">
            <a:spAutoFit/>
          </a:bodyPr>
          <a:lstStyle/>
          <a:p>
            <a:pPr algn="ctr" defTabSz="457200">
              <a:buClr>
                <a:srgbClr val="95C93D"/>
              </a:buClr>
              <a:buSzPct val="150000"/>
            </a:pPr>
            <a:r>
              <a:rPr lang="en-US" sz="4500" b="1" dirty="0">
                <a:solidFill>
                  <a:prstClr val="white"/>
                </a:solidFill>
                <a:latin typeface="Arial"/>
                <a:cs typeface="Arial"/>
              </a:rPr>
              <a:t>What are six major reasons </a:t>
            </a:r>
            <a:r>
              <a:rPr lang="en-US" sz="4500" b="1" i="1" dirty="0">
                <a:solidFill>
                  <a:prstClr val="white"/>
                </a:solidFill>
                <a:latin typeface="Arial"/>
                <a:cs typeface="Arial"/>
              </a:rPr>
              <a:t>you </a:t>
            </a:r>
            <a:r>
              <a:rPr lang="en-US" sz="4500" b="1" dirty="0">
                <a:solidFill>
                  <a:prstClr val="white"/>
                </a:solidFill>
                <a:latin typeface="Arial"/>
                <a:cs typeface="Arial"/>
              </a:rPr>
              <a:t>need an estate plan?</a:t>
            </a:r>
          </a:p>
        </p:txBody>
      </p:sp>
    </p:spTree>
    <p:extLst>
      <p:ext uri="{BB962C8B-B14F-4D97-AF65-F5344CB8AC3E}">
        <p14:creationId xmlns:p14="http://schemas.microsoft.com/office/powerpoint/2010/main" val="24169156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2112450"/>
            <a:ext cx="9144000" cy="738664"/>
          </a:xfrm>
          <a:prstGeom prst="rect">
            <a:avLst/>
          </a:prstGeom>
          <a:noFill/>
        </p:spPr>
        <p:txBody>
          <a:bodyPr wrap="square" rtlCol="0">
            <a:spAutoFit/>
          </a:bodyPr>
          <a:lstStyle/>
          <a:p>
            <a:pPr algn="ctr"/>
            <a:r>
              <a:rPr lang="en-US" sz="4200" b="1" dirty="0" smtClean="0">
                <a:solidFill>
                  <a:schemeClr val="tx1">
                    <a:lumMod val="65000"/>
                    <a:lumOff val="35000"/>
                  </a:schemeClr>
                </a:solidFill>
                <a:latin typeface="Arial"/>
                <a:cs typeface="Arial"/>
              </a:rPr>
              <a:t>Gordon Fischer Law Firm, P.C.</a:t>
            </a:r>
            <a:endParaRPr lang="en-US" sz="4200" b="1" dirty="0">
              <a:solidFill>
                <a:schemeClr val="tx1">
                  <a:lumMod val="65000"/>
                  <a:lumOff val="35000"/>
                </a:schemeClr>
              </a:solidFill>
              <a:latin typeface="Arial"/>
              <a:cs typeface="Arial"/>
            </a:endParaRPr>
          </a:p>
        </p:txBody>
      </p:sp>
      <p:sp>
        <p:nvSpPr>
          <p:cNvPr id="5" name="Rectangle 4"/>
          <p:cNvSpPr/>
          <p:nvPr/>
        </p:nvSpPr>
        <p:spPr>
          <a:xfrm>
            <a:off x="1" y="4318629"/>
            <a:ext cx="9143998" cy="969496"/>
          </a:xfrm>
          <a:prstGeom prst="rect">
            <a:avLst/>
          </a:prstGeom>
        </p:spPr>
        <p:txBody>
          <a:bodyPr wrap="square">
            <a:spAutoFit/>
          </a:bodyPr>
          <a:lstStyle/>
          <a:p>
            <a:pPr algn="ctr">
              <a:spcAft>
                <a:spcPts val="600"/>
              </a:spcAft>
            </a:pPr>
            <a:r>
              <a:rPr lang="en-US" sz="2600" b="1" spc="300" dirty="0" smtClean="0">
                <a:solidFill>
                  <a:srgbClr val="95C93D"/>
                </a:solidFill>
                <a:latin typeface="Arial"/>
                <a:cs typeface="Arial"/>
              </a:rPr>
              <a:t>WWW.GORDONFISCHERLAWFIRM.COM</a:t>
            </a:r>
            <a:endParaRPr lang="en-US" sz="2600" b="1" dirty="0" smtClean="0">
              <a:solidFill>
                <a:schemeClr val="tx1">
                  <a:lumMod val="65000"/>
                  <a:lumOff val="35000"/>
                </a:schemeClr>
              </a:solidFill>
              <a:latin typeface="Arial"/>
              <a:cs typeface="Arial"/>
            </a:endParaRPr>
          </a:p>
          <a:p>
            <a:pPr algn="ctr">
              <a:spcAft>
                <a:spcPts val="600"/>
              </a:spcAft>
            </a:pPr>
            <a:r>
              <a:rPr lang="en-US" sz="2600" b="1" dirty="0" smtClean="0">
                <a:solidFill>
                  <a:schemeClr val="tx1">
                    <a:lumMod val="65000"/>
                    <a:lumOff val="35000"/>
                  </a:schemeClr>
                </a:solidFill>
                <a:latin typeface="Arial"/>
                <a:cs typeface="Arial"/>
              </a:rPr>
              <a:t>515.371.6077  |  gordon@gordonfischerlawfirm.com</a:t>
            </a:r>
            <a:endParaRPr lang="en-US" sz="2600" b="1" dirty="0">
              <a:solidFill>
                <a:schemeClr val="tx1">
                  <a:lumMod val="65000"/>
                  <a:lumOff val="35000"/>
                </a:schemeClr>
              </a:solidFill>
              <a:latin typeface="Arial"/>
              <a:cs typeface="Arial"/>
            </a:endParaRPr>
          </a:p>
        </p:txBody>
      </p:sp>
      <p:sp>
        <p:nvSpPr>
          <p:cNvPr id="4" name="TextBox 3"/>
          <p:cNvSpPr txBox="1"/>
          <p:nvPr/>
        </p:nvSpPr>
        <p:spPr>
          <a:xfrm>
            <a:off x="0" y="2802466"/>
            <a:ext cx="9143999" cy="1031051"/>
          </a:xfrm>
          <a:prstGeom prst="rect">
            <a:avLst/>
          </a:prstGeom>
          <a:noFill/>
        </p:spPr>
        <p:txBody>
          <a:bodyPr wrap="square" rtlCol="0">
            <a:spAutoFit/>
          </a:bodyPr>
          <a:lstStyle/>
          <a:p>
            <a:pPr algn="ctr">
              <a:spcAft>
                <a:spcPts val="600"/>
              </a:spcAft>
            </a:pPr>
            <a:r>
              <a:rPr lang="en-US" sz="2800" dirty="0" smtClean="0">
                <a:solidFill>
                  <a:schemeClr val="tx1">
                    <a:lumMod val="65000"/>
                    <a:lumOff val="35000"/>
                  </a:schemeClr>
                </a:solidFill>
                <a:latin typeface="Arial"/>
                <a:cs typeface="Arial"/>
              </a:rPr>
              <a:t>325 E. Washington Street, Suite 100</a:t>
            </a:r>
          </a:p>
          <a:p>
            <a:pPr algn="ctr">
              <a:spcAft>
                <a:spcPts val="600"/>
              </a:spcAft>
            </a:pPr>
            <a:r>
              <a:rPr lang="en-US" sz="2800" dirty="0" smtClean="0">
                <a:solidFill>
                  <a:schemeClr val="tx1">
                    <a:lumMod val="65000"/>
                    <a:lumOff val="35000"/>
                  </a:schemeClr>
                </a:solidFill>
                <a:latin typeface="Arial"/>
                <a:cs typeface="Arial"/>
              </a:rPr>
              <a:t>Iowa City, IA  52240</a:t>
            </a:r>
            <a:endParaRPr lang="en-US" sz="2800" dirty="0">
              <a:solidFill>
                <a:schemeClr val="tx1">
                  <a:lumMod val="65000"/>
                  <a:lumOff val="35000"/>
                </a:schemeClr>
              </a:solidFill>
              <a:latin typeface="Arial"/>
              <a:cs typeface="Arial"/>
            </a:endParaRPr>
          </a:p>
        </p:txBody>
      </p:sp>
      <p:cxnSp>
        <p:nvCxnSpPr>
          <p:cNvPr id="7" name="Straight Connector 6"/>
          <p:cNvCxnSpPr/>
          <p:nvPr/>
        </p:nvCxnSpPr>
        <p:spPr>
          <a:xfrm>
            <a:off x="1917700" y="4064000"/>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2" name="TextBox 1"/>
          <p:cNvSpPr txBox="1"/>
          <p:nvPr/>
        </p:nvSpPr>
        <p:spPr>
          <a:xfrm>
            <a:off x="9781953" y="110578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2962121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97254"/>
            <a:ext cx="9144000" cy="1477328"/>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Six Must Have </a:t>
            </a:r>
            <a:br>
              <a:rPr lang="en-US" sz="4500" b="1" dirty="0">
                <a:solidFill>
                  <a:srgbClr val="95C93D"/>
                </a:solidFill>
                <a:latin typeface="Arial"/>
                <a:cs typeface="Arial"/>
              </a:rPr>
            </a:br>
            <a:r>
              <a:rPr lang="en-US" sz="4500" b="1" dirty="0">
                <a:solidFill>
                  <a:srgbClr val="95C93D"/>
                </a:solidFill>
                <a:latin typeface="Arial"/>
                <a:cs typeface="Arial"/>
              </a:rPr>
              <a:t>Estate Planning Documents</a:t>
            </a:r>
          </a:p>
        </p:txBody>
      </p:sp>
      <p:cxnSp>
        <p:nvCxnSpPr>
          <p:cNvPr id="7" name="Straight Connector 6"/>
          <p:cNvCxnSpPr/>
          <p:nvPr/>
        </p:nvCxnSpPr>
        <p:spPr>
          <a:xfrm>
            <a:off x="1917700" y="2079384"/>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8" name="TextBox 7"/>
          <p:cNvSpPr txBox="1"/>
          <p:nvPr/>
        </p:nvSpPr>
        <p:spPr>
          <a:xfrm>
            <a:off x="368300" y="2575888"/>
            <a:ext cx="8724900" cy="2870016"/>
          </a:xfrm>
          <a:prstGeom prst="rect">
            <a:avLst/>
          </a:prstGeom>
          <a:noFill/>
        </p:spPr>
        <p:txBody>
          <a:bodyPr wrap="square" rtlCol="0">
            <a:spAutoFit/>
          </a:bodyPr>
          <a:lstStyle/>
          <a:p>
            <a:pPr marL="514350" indent="-514350" defTabSz="457200">
              <a:spcAft>
                <a:spcPts val="300"/>
              </a:spcAft>
              <a:buClr>
                <a:srgbClr val="95C93D"/>
              </a:buClr>
              <a:buSzPct val="125000"/>
              <a:buFont typeface="+mj-lt"/>
              <a:buAutoNum type="arabicPeriod"/>
            </a:pPr>
            <a:r>
              <a:rPr lang="en-US" sz="2800" b="1" u="sng" dirty="0">
                <a:solidFill>
                  <a:prstClr val="white">
                    <a:lumMod val="50000"/>
                  </a:prstClr>
                </a:solidFill>
                <a:latin typeface="Arial"/>
                <a:cs typeface="Arial"/>
              </a:rPr>
              <a:t>Estate planning questionnaire</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Last Will and Testament</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Health care power of attorney</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Financial power of attorney</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Instructions for the disposition of personal property</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Final Disposition (i.e. burial instructions)</a:t>
            </a:r>
          </a:p>
        </p:txBody>
      </p:sp>
    </p:spTree>
    <p:extLst>
      <p:ext uri="{BB962C8B-B14F-4D97-AF65-F5344CB8AC3E}">
        <p14:creationId xmlns:p14="http://schemas.microsoft.com/office/powerpoint/2010/main" val="1308514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06503"/>
            <a:ext cx="9144000" cy="1477328"/>
          </a:xfrm>
          <a:prstGeom prst="rect">
            <a:avLst/>
          </a:prstGeom>
          <a:noFill/>
        </p:spPr>
        <p:txBody>
          <a:bodyPr wrap="square" rtlCol="0">
            <a:spAutoFit/>
          </a:bodyPr>
          <a:lstStyle/>
          <a:p>
            <a:pPr lvl="0" algn="ctr">
              <a:buClr>
                <a:srgbClr val="95C93D"/>
              </a:buClr>
              <a:buSzPct val="150000"/>
            </a:pPr>
            <a:r>
              <a:rPr lang="en-US" sz="4500" b="1" dirty="0" smtClean="0">
                <a:solidFill>
                  <a:srgbClr val="95C93D"/>
                </a:solidFill>
                <a:latin typeface="Arial"/>
                <a:cs typeface="Arial"/>
              </a:rPr>
              <a:t>What Do You Mean By An </a:t>
            </a:r>
            <a:br>
              <a:rPr lang="en-US" sz="4500" b="1" dirty="0" smtClean="0">
                <a:solidFill>
                  <a:srgbClr val="95C93D"/>
                </a:solidFill>
                <a:latin typeface="Arial"/>
                <a:cs typeface="Arial"/>
              </a:rPr>
            </a:br>
            <a:r>
              <a:rPr lang="en-US" sz="4500" b="1" dirty="0" smtClean="0">
                <a:solidFill>
                  <a:srgbClr val="95C93D"/>
                </a:solidFill>
                <a:latin typeface="Arial"/>
                <a:cs typeface="Arial"/>
              </a:rPr>
              <a:t>Estate Planning Questionnaire?</a:t>
            </a:r>
          </a:p>
        </p:txBody>
      </p:sp>
      <p:cxnSp>
        <p:nvCxnSpPr>
          <p:cNvPr id="6" name="Straight Connector 5"/>
          <p:cNvCxnSpPr/>
          <p:nvPr/>
        </p:nvCxnSpPr>
        <p:spPr>
          <a:xfrm>
            <a:off x="1917700" y="2132761"/>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7" name="TextBox 6"/>
          <p:cNvSpPr txBox="1"/>
          <p:nvPr/>
        </p:nvSpPr>
        <p:spPr>
          <a:xfrm>
            <a:off x="0" y="2349847"/>
            <a:ext cx="9144000" cy="2785378"/>
          </a:xfrm>
          <a:prstGeom prst="rect">
            <a:avLst/>
          </a:prstGeom>
          <a:noFill/>
        </p:spPr>
        <p:txBody>
          <a:bodyPr wrap="square" rtlCol="0">
            <a:spAutoFit/>
          </a:bodyPr>
          <a:lstStyle/>
          <a:p>
            <a:pPr lvl="0" algn="ctr">
              <a:spcAft>
                <a:spcPts val="1800"/>
              </a:spcAft>
              <a:buClr>
                <a:srgbClr val="95C93D"/>
              </a:buClr>
              <a:buSzPct val="125000"/>
            </a:pPr>
            <a:r>
              <a:rPr lang="en-US" sz="3200" dirty="0" smtClean="0">
                <a:solidFill>
                  <a:schemeClr val="tx1">
                    <a:lumMod val="75000"/>
                    <a:lumOff val="25000"/>
                  </a:schemeClr>
                </a:solidFill>
                <a:latin typeface="Arial"/>
                <a:cs typeface="Arial"/>
              </a:rPr>
              <a:t>EPQ organizes all the important info &amp; people pertinent to your estate plan in one place.</a:t>
            </a:r>
          </a:p>
          <a:p>
            <a:pPr lvl="0" algn="ctr">
              <a:buClr>
                <a:srgbClr val="95C93D"/>
              </a:buClr>
              <a:buSzPct val="125000"/>
            </a:pPr>
            <a:r>
              <a:rPr lang="en-US" sz="3200" dirty="0" smtClean="0">
                <a:solidFill>
                  <a:schemeClr val="tx1">
                    <a:lumMod val="75000"/>
                    <a:lumOff val="25000"/>
                  </a:schemeClr>
                </a:solidFill>
                <a:latin typeface="Arial"/>
                <a:cs typeface="Arial"/>
              </a:rPr>
              <a:t> </a:t>
            </a:r>
          </a:p>
          <a:p>
            <a:pPr lvl="0" algn="ctr">
              <a:spcAft>
                <a:spcPts val="1800"/>
              </a:spcAft>
              <a:buClr>
                <a:srgbClr val="95C93D"/>
              </a:buClr>
              <a:buSzPct val="125000"/>
            </a:pPr>
            <a:r>
              <a:rPr lang="en-US" sz="3200" dirty="0" smtClean="0">
                <a:solidFill>
                  <a:schemeClr val="bg1">
                    <a:lumMod val="50000"/>
                  </a:schemeClr>
                </a:solidFill>
                <a:latin typeface="Arial" panose="020B0604020202020204" pitchFamily="34" charset="0"/>
                <a:cs typeface="Arial" panose="020B0604020202020204" pitchFamily="34" charset="0"/>
              </a:rPr>
              <a:t>Completing </a:t>
            </a:r>
            <a:r>
              <a:rPr lang="en-US" sz="3200" dirty="0">
                <a:solidFill>
                  <a:schemeClr val="bg1">
                    <a:lumMod val="50000"/>
                  </a:schemeClr>
                </a:solidFill>
                <a:latin typeface="Arial" panose="020B0604020202020204" pitchFamily="34" charset="0"/>
                <a:cs typeface="Arial" panose="020B0604020202020204" pitchFamily="34" charset="0"/>
              </a:rPr>
              <a:t>this form will provide the </a:t>
            </a:r>
            <a:r>
              <a:rPr lang="en-US" sz="3200" dirty="0" smtClean="0">
                <a:solidFill>
                  <a:schemeClr val="bg1">
                    <a:lumMod val="50000"/>
                  </a:schemeClr>
                </a:solidFill>
                <a:latin typeface="Arial" panose="020B0604020202020204" pitchFamily="34" charset="0"/>
                <a:cs typeface="Arial" panose="020B0604020202020204" pitchFamily="34" charset="0"/>
              </a:rPr>
              <a:t>info </a:t>
            </a:r>
            <a:r>
              <a:rPr lang="en-US" sz="3200" dirty="0">
                <a:solidFill>
                  <a:schemeClr val="bg1">
                    <a:lumMod val="50000"/>
                  </a:schemeClr>
                </a:solidFill>
                <a:latin typeface="Arial" panose="020B0604020202020204" pitchFamily="34" charset="0"/>
                <a:cs typeface="Arial" panose="020B0604020202020204" pitchFamily="34" charset="0"/>
              </a:rPr>
              <a:t>needed to tailor your estate plan to your exact </a:t>
            </a:r>
            <a:r>
              <a:rPr lang="en-US" sz="3200" dirty="0" smtClean="0">
                <a:solidFill>
                  <a:schemeClr val="bg1">
                    <a:lumMod val="50000"/>
                  </a:schemeClr>
                </a:solidFill>
                <a:latin typeface="Arial" panose="020B0604020202020204" pitchFamily="34" charset="0"/>
                <a:cs typeface="Arial" panose="020B0604020202020204" pitchFamily="34" charset="0"/>
              </a:rPr>
              <a:t>needs.</a:t>
            </a:r>
          </a:p>
        </p:txBody>
      </p:sp>
    </p:spTree>
    <p:extLst>
      <p:ext uri="{BB962C8B-B14F-4D97-AF65-F5344CB8AC3E}">
        <p14:creationId xmlns:p14="http://schemas.microsoft.com/office/powerpoint/2010/main" val="5375583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99034"/>
            <a:ext cx="9144000" cy="1787567"/>
          </a:xfrm>
          <a:prstGeom prst="rect">
            <a:avLst/>
          </a:prstGeom>
          <a:noFill/>
        </p:spPr>
        <p:txBody>
          <a:bodyPr wrap="square" rtlCol="0">
            <a:spAutoFit/>
          </a:bodyPr>
          <a:lstStyle/>
          <a:p>
            <a:pPr lvl="0" algn="ctr">
              <a:buClr>
                <a:srgbClr val="95C93D"/>
              </a:buClr>
              <a:buSzPct val="150000"/>
            </a:pPr>
            <a:r>
              <a:rPr lang="en-US" sz="4500" b="1" dirty="0" smtClean="0">
                <a:solidFill>
                  <a:srgbClr val="95C93D"/>
                </a:solidFill>
                <a:latin typeface="Arial"/>
                <a:cs typeface="Arial"/>
              </a:rPr>
              <a:t>Where can I find an </a:t>
            </a:r>
          </a:p>
          <a:p>
            <a:pPr lvl="0" algn="ctr">
              <a:buClr>
                <a:srgbClr val="95C93D"/>
              </a:buClr>
              <a:buSzPct val="150000"/>
            </a:pPr>
            <a:r>
              <a:rPr lang="en-US" sz="4500" b="1" dirty="0" smtClean="0">
                <a:solidFill>
                  <a:srgbClr val="95C93D"/>
                </a:solidFill>
                <a:latin typeface="Arial"/>
                <a:cs typeface="Arial"/>
              </a:rPr>
              <a:t>Estate Planning Questionnaire?</a:t>
            </a:r>
          </a:p>
        </p:txBody>
      </p:sp>
      <p:cxnSp>
        <p:nvCxnSpPr>
          <p:cNvPr id="6" name="Straight Connector 5"/>
          <p:cNvCxnSpPr/>
          <p:nvPr/>
        </p:nvCxnSpPr>
        <p:spPr>
          <a:xfrm>
            <a:off x="1917700" y="2328653"/>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7" name="TextBox 6"/>
          <p:cNvSpPr txBox="1"/>
          <p:nvPr/>
        </p:nvSpPr>
        <p:spPr>
          <a:xfrm>
            <a:off x="0" y="2926963"/>
            <a:ext cx="9144000" cy="2569626"/>
          </a:xfrm>
          <a:prstGeom prst="rect">
            <a:avLst/>
          </a:prstGeom>
          <a:noFill/>
        </p:spPr>
        <p:txBody>
          <a:bodyPr wrap="square" rtlCol="0">
            <a:spAutoFit/>
          </a:bodyPr>
          <a:lstStyle/>
          <a:p>
            <a:pPr lvl="0" algn="ctr">
              <a:spcAft>
                <a:spcPts val="1800"/>
              </a:spcAft>
              <a:buClr>
                <a:srgbClr val="95C93D"/>
              </a:buClr>
              <a:buSzPct val="125000"/>
            </a:pPr>
            <a:r>
              <a:rPr lang="en-US" sz="3400" b="1" dirty="0" smtClean="0">
                <a:solidFill>
                  <a:schemeClr val="bg1">
                    <a:lumMod val="50000"/>
                  </a:schemeClr>
                </a:solidFill>
                <a:latin typeface="Arial" panose="020B0604020202020204" pitchFamily="34" charset="0"/>
                <a:ea typeface="Times New Roman" charset="0"/>
                <a:cs typeface="Arial" panose="020B0604020202020204" pitchFamily="34" charset="0"/>
              </a:rPr>
              <a:t>www.gordonfischerlawfirm.com</a:t>
            </a:r>
          </a:p>
          <a:p>
            <a:pPr lvl="0" algn="ctr">
              <a:spcAft>
                <a:spcPts val="1800"/>
              </a:spcAft>
              <a:buClr>
                <a:srgbClr val="95C93D"/>
              </a:buClr>
              <a:buSzPct val="125000"/>
            </a:pPr>
            <a:r>
              <a:rPr lang="en-US" sz="3400" dirty="0" smtClean="0">
                <a:latin typeface="Arial" panose="020B0604020202020204" pitchFamily="34" charset="0"/>
                <a:ea typeface="Times New Roman" charset="0"/>
                <a:cs typeface="Arial" panose="020B0604020202020204" pitchFamily="34" charset="0"/>
              </a:rPr>
              <a:t>Downloadable, fillable PDF.</a:t>
            </a:r>
          </a:p>
          <a:p>
            <a:pPr lvl="0" algn="ctr">
              <a:spcAft>
                <a:spcPts val="1800"/>
              </a:spcAft>
              <a:buClr>
                <a:srgbClr val="95C93D"/>
              </a:buClr>
              <a:buSzPct val="125000"/>
            </a:pPr>
            <a:r>
              <a:rPr lang="en-US" sz="3400" dirty="0" smtClean="0">
                <a:latin typeface="Arial" panose="020B0604020202020204" pitchFamily="34" charset="0"/>
                <a:ea typeface="Times New Roman" charset="0"/>
                <a:cs typeface="Arial" panose="020B0604020202020204" pitchFamily="34" charset="0"/>
              </a:rPr>
              <a:t>A questionnaire </a:t>
            </a:r>
            <a:r>
              <a:rPr lang="en-US" sz="3400" dirty="0" smtClean="0">
                <a:latin typeface="Arial" panose="020B0604020202020204" pitchFamily="34" charset="0"/>
                <a:ea typeface="Times New Roman" charset="0"/>
                <a:cs typeface="Arial" panose="020B0604020202020204" pitchFamily="34" charset="0"/>
              </a:rPr>
              <a:t>can help get you there.</a:t>
            </a:r>
          </a:p>
        </p:txBody>
      </p:sp>
    </p:spTree>
    <p:extLst>
      <p:ext uri="{BB962C8B-B14F-4D97-AF65-F5344CB8AC3E}">
        <p14:creationId xmlns:p14="http://schemas.microsoft.com/office/powerpoint/2010/main" val="4001105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78204"/>
            <a:ext cx="9144000" cy="1477328"/>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Six Must Have </a:t>
            </a:r>
            <a:br>
              <a:rPr lang="en-US" sz="4500" b="1" dirty="0">
                <a:solidFill>
                  <a:srgbClr val="95C93D"/>
                </a:solidFill>
                <a:latin typeface="Arial"/>
                <a:cs typeface="Arial"/>
              </a:rPr>
            </a:br>
            <a:r>
              <a:rPr lang="en-US" sz="4500" b="1" dirty="0">
                <a:solidFill>
                  <a:srgbClr val="95C93D"/>
                </a:solidFill>
                <a:latin typeface="Arial"/>
                <a:cs typeface="Arial"/>
              </a:rPr>
              <a:t>Estate Planning Documents</a:t>
            </a:r>
          </a:p>
        </p:txBody>
      </p:sp>
      <p:cxnSp>
        <p:nvCxnSpPr>
          <p:cNvPr id="8" name="Straight Connector 7"/>
          <p:cNvCxnSpPr/>
          <p:nvPr/>
        </p:nvCxnSpPr>
        <p:spPr>
          <a:xfrm>
            <a:off x="1917700" y="2060334"/>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368300" y="2556838"/>
            <a:ext cx="8724900" cy="2870016"/>
          </a:xfrm>
          <a:prstGeom prst="rect">
            <a:avLst/>
          </a:prstGeom>
          <a:noFill/>
        </p:spPr>
        <p:txBody>
          <a:bodyPr wrap="square" rtlCol="0">
            <a:spAutoFit/>
          </a:bodyPr>
          <a:lstStyle/>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Estate planning questionnaire</a:t>
            </a:r>
          </a:p>
          <a:p>
            <a:pPr marL="514350" indent="-514350" defTabSz="457200">
              <a:spcAft>
                <a:spcPts val="300"/>
              </a:spcAft>
              <a:buClr>
                <a:srgbClr val="95C93D"/>
              </a:buClr>
              <a:buSzPct val="125000"/>
              <a:buFont typeface="+mj-lt"/>
              <a:buAutoNum type="arabicPeriod"/>
            </a:pPr>
            <a:r>
              <a:rPr lang="en-US" sz="2800" b="1" u="sng" dirty="0">
                <a:solidFill>
                  <a:prstClr val="white">
                    <a:lumMod val="50000"/>
                  </a:prstClr>
                </a:solidFill>
                <a:latin typeface="Arial"/>
                <a:cs typeface="Arial"/>
              </a:rPr>
              <a:t>Last Will and Testament</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Health care power of attorney</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Financial power of attorney</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Instructions for the disposition of personal property</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Final Disposition (i.e. burial instructions)</a:t>
            </a:r>
          </a:p>
        </p:txBody>
      </p:sp>
    </p:spTree>
    <p:extLst>
      <p:ext uri="{BB962C8B-B14F-4D97-AF65-F5344CB8AC3E}">
        <p14:creationId xmlns:p14="http://schemas.microsoft.com/office/powerpoint/2010/main" val="21192350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28101"/>
            <a:ext cx="9144000" cy="784830"/>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What Is A Will, Anyway?</a:t>
            </a:r>
          </a:p>
        </p:txBody>
      </p:sp>
      <p:cxnSp>
        <p:nvCxnSpPr>
          <p:cNvPr id="9" name="Straight Connector 8"/>
          <p:cNvCxnSpPr/>
          <p:nvPr/>
        </p:nvCxnSpPr>
        <p:spPr>
          <a:xfrm>
            <a:off x="1936750" y="1707487"/>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0" y="2128539"/>
            <a:ext cx="9144000" cy="615553"/>
          </a:xfrm>
          <a:prstGeom prst="rect">
            <a:avLst/>
          </a:prstGeom>
          <a:noFill/>
        </p:spPr>
        <p:txBody>
          <a:bodyPr wrap="square" rtlCol="0">
            <a:spAutoFit/>
          </a:bodyPr>
          <a:lstStyle/>
          <a:p>
            <a:pPr algn="ctr" defTabSz="457200">
              <a:spcAft>
                <a:spcPts val="1800"/>
              </a:spcAft>
              <a:buClr>
                <a:srgbClr val="95C93D"/>
              </a:buClr>
              <a:buSzPct val="125000"/>
            </a:pPr>
            <a:r>
              <a:rPr lang="en-US" sz="3400" b="1" dirty="0">
                <a:solidFill>
                  <a:prstClr val="white">
                    <a:lumMod val="50000"/>
                  </a:prstClr>
                </a:solidFill>
                <a:latin typeface="Arial" panose="020B0604020202020204" pitchFamily="34" charset="0"/>
                <a:ea typeface="Times New Roman" charset="0"/>
                <a:cs typeface="Arial" panose="020B0604020202020204" pitchFamily="34" charset="0"/>
              </a:rPr>
              <a:t>A will is a written document that:</a:t>
            </a:r>
          </a:p>
        </p:txBody>
      </p:sp>
      <p:sp>
        <p:nvSpPr>
          <p:cNvPr id="11" name="TextBox 10"/>
          <p:cNvSpPr txBox="1"/>
          <p:nvPr/>
        </p:nvSpPr>
        <p:spPr>
          <a:xfrm>
            <a:off x="569344" y="3165142"/>
            <a:ext cx="8005313" cy="1723549"/>
          </a:xfrm>
          <a:prstGeom prst="rect">
            <a:avLst/>
          </a:prstGeom>
          <a:noFill/>
        </p:spPr>
        <p:txBody>
          <a:bodyPr wrap="square" rtlCol="0">
            <a:spAutoFit/>
          </a:bodyPr>
          <a:lstStyle/>
          <a:p>
            <a:pPr marL="514350" indent="-514350" defTabSz="457200">
              <a:spcAft>
                <a:spcPts val="1200"/>
              </a:spcAft>
              <a:buClr>
                <a:srgbClr val="95C93D"/>
              </a:buClr>
              <a:buSzPct val="125000"/>
              <a:buFont typeface="+mj-lt"/>
              <a:buAutoNum type="arabicPeriod"/>
            </a:pPr>
            <a:r>
              <a:rPr lang="en-US" sz="3200" dirty="0">
                <a:solidFill>
                  <a:prstClr val="black">
                    <a:lumMod val="75000"/>
                    <a:lumOff val="25000"/>
                  </a:prstClr>
                </a:solidFill>
                <a:latin typeface="Arial"/>
                <a:cs typeface="Arial"/>
              </a:rPr>
              <a:t>Directs the distribution of your property at death</a:t>
            </a:r>
          </a:p>
          <a:p>
            <a:pPr marL="514350" indent="-514350" defTabSz="457200">
              <a:spcAft>
                <a:spcPts val="1200"/>
              </a:spcAft>
              <a:buClr>
                <a:srgbClr val="95C93D"/>
              </a:buClr>
              <a:buSzPct val="125000"/>
              <a:buFont typeface="+mj-lt"/>
              <a:buAutoNum type="arabicPeriod"/>
            </a:pPr>
            <a:r>
              <a:rPr lang="en-US" sz="3200" dirty="0">
                <a:solidFill>
                  <a:prstClr val="black">
                    <a:lumMod val="75000"/>
                    <a:lumOff val="25000"/>
                  </a:prstClr>
                </a:solidFill>
                <a:latin typeface="Arial"/>
                <a:cs typeface="Arial"/>
              </a:rPr>
              <a:t>States who will distribute that property</a:t>
            </a:r>
          </a:p>
        </p:txBody>
      </p:sp>
    </p:spTree>
    <p:extLst>
      <p:ext uri="{BB962C8B-B14F-4D97-AF65-F5344CB8AC3E}">
        <p14:creationId xmlns:p14="http://schemas.microsoft.com/office/powerpoint/2010/main" val="18173657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ulie and Ari sweet photo2.jpg"/>
          <p:cNvPicPr>
            <a:picLocks noChangeAspect="1"/>
          </p:cNvPicPr>
          <p:nvPr/>
        </p:nvPicPr>
        <p:blipFill>
          <a:blip r:embed="rId2"/>
          <a:stretch>
            <a:fillRect/>
          </a:stretch>
        </p:blipFill>
        <p:spPr>
          <a:xfrm>
            <a:off x="1600575" y="1634210"/>
            <a:ext cx="6007723" cy="4005149"/>
          </a:xfrm>
          <a:prstGeom prst="rect">
            <a:avLst/>
          </a:prstGeom>
        </p:spPr>
      </p:pic>
    </p:spTree>
    <p:extLst>
      <p:ext uri="{BB962C8B-B14F-4D97-AF65-F5344CB8AC3E}">
        <p14:creationId xmlns:p14="http://schemas.microsoft.com/office/powerpoint/2010/main" val="20813822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85315"/>
            <a:ext cx="9144000" cy="1477328"/>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How Is a Will Different </a:t>
            </a:r>
            <a:br>
              <a:rPr lang="en-US" sz="4500" b="1" dirty="0">
                <a:solidFill>
                  <a:srgbClr val="95C93D"/>
                </a:solidFill>
                <a:latin typeface="Arial"/>
                <a:cs typeface="Arial"/>
              </a:rPr>
            </a:br>
            <a:r>
              <a:rPr lang="en-US" sz="4500" b="1" dirty="0">
                <a:solidFill>
                  <a:srgbClr val="95C93D"/>
                </a:solidFill>
                <a:latin typeface="Arial"/>
                <a:cs typeface="Arial"/>
              </a:rPr>
              <a:t>Than an Estate Plan?</a:t>
            </a:r>
          </a:p>
        </p:txBody>
      </p:sp>
      <p:cxnSp>
        <p:nvCxnSpPr>
          <p:cNvPr id="8" name="Straight Connector 7"/>
          <p:cNvCxnSpPr/>
          <p:nvPr/>
        </p:nvCxnSpPr>
        <p:spPr>
          <a:xfrm>
            <a:off x="1917700" y="1706062"/>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9" name="TextBox 8"/>
          <p:cNvSpPr txBox="1"/>
          <p:nvPr/>
        </p:nvSpPr>
        <p:spPr>
          <a:xfrm>
            <a:off x="0" y="2406331"/>
            <a:ext cx="9144000" cy="3508653"/>
          </a:xfrm>
          <a:prstGeom prst="rect">
            <a:avLst/>
          </a:prstGeom>
          <a:noFill/>
        </p:spPr>
        <p:txBody>
          <a:bodyPr wrap="square" rtlCol="0">
            <a:spAutoFit/>
          </a:bodyPr>
          <a:lstStyle/>
          <a:p>
            <a:pPr algn="ctr" defTabSz="457200">
              <a:spcAft>
                <a:spcPts val="1800"/>
              </a:spcAft>
              <a:buClr>
                <a:srgbClr val="95C93D"/>
              </a:buClr>
              <a:buSzPct val="125000"/>
            </a:pPr>
            <a:r>
              <a:rPr lang="en-US" sz="3200" dirty="0">
                <a:solidFill>
                  <a:prstClr val="black">
                    <a:lumMod val="75000"/>
                    <a:lumOff val="25000"/>
                  </a:prstClr>
                </a:solidFill>
                <a:latin typeface="Arial"/>
                <a:cs typeface="Arial"/>
              </a:rPr>
              <a:t>A </a:t>
            </a:r>
            <a:r>
              <a:rPr lang="en-US" sz="3200" b="1" dirty="0">
                <a:solidFill>
                  <a:prstClr val="black">
                    <a:lumMod val="75000"/>
                    <a:lumOff val="25000"/>
                  </a:prstClr>
                </a:solidFill>
                <a:latin typeface="Arial"/>
                <a:cs typeface="Arial"/>
              </a:rPr>
              <a:t>will</a:t>
            </a:r>
            <a:r>
              <a:rPr lang="en-US" sz="3200" dirty="0">
                <a:solidFill>
                  <a:prstClr val="black">
                    <a:lumMod val="75000"/>
                    <a:lumOff val="25000"/>
                  </a:prstClr>
                </a:solidFill>
                <a:latin typeface="Arial"/>
                <a:cs typeface="Arial"/>
              </a:rPr>
              <a:t> is one document, albeit a critical one, </a:t>
            </a:r>
            <a:br>
              <a:rPr lang="en-US" sz="3200" dirty="0">
                <a:solidFill>
                  <a:prstClr val="black">
                    <a:lumMod val="75000"/>
                    <a:lumOff val="25000"/>
                  </a:prstClr>
                </a:solidFill>
                <a:latin typeface="Arial"/>
                <a:cs typeface="Arial"/>
              </a:rPr>
            </a:br>
            <a:r>
              <a:rPr lang="en-US" sz="3200" dirty="0">
                <a:solidFill>
                  <a:prstClr val="black">
                    <a:lumMod val="75000"/>
                    <a:lumOff val="25000"/>
                  </a:prstClr>
                </a:solidFill>
                <a:latin typeface="Arial"/>
                <a:cs typeface="Arial"/>
              </a:rPr>
              <a:t>in your entire estate plan.</a:t>
            </a:r>
          </a:p>
          <a:p>
            <a:pPr algn="ctr" defTabSz="457200">
              <a:spcAft>
                <a:spcPts val="1800"/>
              </a:spcAft>
              <a:buClr>
                <a:srgbClr val="95C93D"/>
              </a:buClr>
              <a:buSzPct val="125000"/>
            </a:pPr>
            <a:endParaRPr lang="en-US" sz="3200" dirty="0">
              <a:solidFill>
                <a:prstClr val="black">
                  <a:lumMod val="75000"/>
                  <a:lumOff val="25000"/>
                </a:prstClr>
              </a:solidFill>
              <a:latin typeface="Arial"/>
              <a:cs typeface="Arial"/>
            </a:endParaRPr>
          </a:p>
          <a:p>
            <a:pPr algn="ctr" defTabSz="457200">
              <a:spcAft>
                <a:spcPts val="1200"/>
              </a:spcAft>
              <a:buClr>
                <a:srgbClr val="95C93D"/>
              </a:buClr>
              <a:buSzPct val="125000"/>
            </a:pPr>
            <a:r>
              <a:rPr lang="en-US" sz="3200" dirty="0">
                <a:solidFill>
                  <a:prstClr val="black">
                    <a:lumMod val="75000"/>
                    <a:lumOff val="25000"/>
                  </a:prstClr>
                </a:solidFill>
                <a:latin typeface="Arial"/>
                <a:cs typeface="Arial"/>
              </a:rPr>
              <a:t>An </a:t>
            </a:r>
            <a:r>
              <a:rPr lang="en-US" sz="3200" b="1" dirty="0">
                <a:solidFill>
                  <a:prstClr val="black">
                    <a:lumMod val="75000"/>
                    <a:lumOff val="25000"/>
                  </a:prstClr>
                </a:solidFill>
                <a:latin typeface="Arial"/>
                <a:cs typeface="Arial"/>
              </a:rPr>
              <a:t>estate plan </a:t>
            </a:r>
            <a:r>
              <a:rPr lang="en-US" sz="3200" dirty="0">
                <a:solidFill>
                  <a:prstClr val="black">
                    <a:lumMod val="75000"/>
                    <a:lumOff val="25000"/>
                  </a:prstClr>
                </a:solidFill>
                <a:latin typeface="Arial"/>
                <a:cs typeface="Arial"/>
              </a:rPr>
              <a:t>is a set of documents that includes your will and any additional documents created to prepare for your death or disability.</a:t>
            </a:r>
          </a:p>
        </p:txBody>
      </p:sp>
    </p:spTree>
    <p:extLst>
      <p:ext uri="{BB962C8B-B14F-4D97-AF65-F5344CB8AC3E}">
        <p14:creationId xmlns:p14="http://schemas.microsoft.com/office/powerpoint/2010/main" val="1026748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 y="154845"/>
            <a:ext cx="9144000" cy="1477328"/>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What is Required for a Will</a:t>
            </a:r>
            <a:br>
              <a:rPr lang="en-US" sz="4500" b="1" dirty="0">
                <a:solidFill>
                  <a:srgbClr val="95C93D"/>
                </a:solidFill>
                <a:latin typeface="Arial"/>
                <a:cs typeface="Arial"/>
              </a:rPr>
            </a:br>
            <a:r>
              <a:rPr lang="en-US" sz="4500" b="1" dirty="0">
                <a:solidFill>
                  <a:srgbClr val="95C93D"/>
                </a:solidFill>
                <a:latin typeface="Arial"/>
                <a:cs typeface="Arial"/>
              </a:rPr>
              <a:t>to be Legally Valid in Iowa?</a:t>
            </a:r>
          </a:p>
        </p:txBody>
      </p:sp>
      <p:cxnSp>
        <p:nvCxnSpPr>
          <p:cNvPr id="8" name="Straight Connector 7"/>
          <p:cNvCxnSpPr/>
          <p:nvPr/>
        </p:nvCxnSpPr>
        <p:spPr>
          <a:xfrm>
            <a:off x="1955800" y="1646578"/>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9" name="TextBox 8"/>
          <p:cNvSpPr txBox="1"/>
          <p:nvPr/>
        </p:nvSpPr>
        <p:spPr>
          <a:xfrm>
            <a:off x="38101" y="1918960"/>
            <a:ext cx="4299045" cy="3554819"/>
          </a:xfrm>
          <a:prstGeom prst="rect">
            <a:avLst/>
          </a:prstGeom>
          <a:noFill/>
        </p:spPr>
        <p:txBody>
          <a:bodyPr wrap="square" rtlCol="0">
            <a:spAutoFit/>
          </a:bodyPr>
          <a:lstStyle/>
          <a:p>
            <a:pPr marL="914400" lvl="1" indent="-457200" defTabSz="457200">
              <a:buClr>
                <a:srgbClr val="9BBB59"/>
              </a:buClr>
              <a:buFontTx/>
              <a:buAutoNum type="arabicPeriod"/>
            </a:pPr>
            <a:r>
              <a:rPr lang="en-US" sz="2500" dirty="0">
                <a:solidFill>
                  <a:prstClr val="black">
                    <a:lumMod val="75000"/>
                    <a:lumOff val="25000"/>
                  </a:prstClr>
                </a:solidFill>
                <a:latin typeface="Arial"/>
                <a:cs typeface="Arial"/>
              </a:rPr>
              <a:t>Maker (testator) must be at least 18 years of age or married</a:t>
            </a:r>
          </a:p>
          <a:p>
            <a:pPr marL="914400" lvl="1" indent="-457200" defTabSz="457200">
              <a:buClr>
                <a:srgbClr val="9BBB59"/>
              </a:buClr>
              <a:buFontTx/>
              <a:buAutoNum type="arabicPeriod"/>
            </a:pPr>
            <a:endParaRPr lang="en-US" sz="2500" dirty="0">
              <a:solidFill>
                <a:prstClr val="black">
                  <a:lumMod val="75000"/>
                  <a:lumOff val="25000"/>
                </a:prstClr>
              </a:solidFill>
              <a:latin typeface="Arial"/>
              <a:cs typeface="Arial"/>
            </a:endParaRPr>
          </a:p>
          <a:p>
            <a:pPr marL="914400" lvl="1" indent="-457200" defTabSz="457200">
              <a:buClr>
                <a:srgbClr val="9BBB59"/>
              </a:buClr>
              <a:buFontTx/>
              <a:buAutoNum type="arabicPeriod"/>
            </a:pPr>
            <a:r>
              <a:rPr lang="en-US" sz="2500" dirty="0">
                <a:solidFill>
                  <a:prstClr val="black">
                    <a:lumMod val="75000"/>
                    <a:lumOff val="25000"/>
                  </a:prstClr>
                </a:solidFill>
                <a:latin typeface="Arial"/>
                <a:cs typeface="Arial"/>
              </a:rPr>
              <a:t>Maker must tell the witnesses it is their will</a:t>
            </a:r>
          </a:p>
          <a:p>
            <a:pPr marL="914400" lvl="1" indent="-457200" defTabSz="457200">
              <a:buClr>
                <a:srgbClr val="9BBB59"/>
              </a:buClr>
              <a:buFontTx/>
              <a:buAutoNum type="arabicPeriod"/>
            </a:pPr>
            <a:endParaRPr lang="en-US" sz="2500" dirty="0">
              <a:solidFill>
                <a:prstClr val="black">
                  <a:lumMod val="75000"/>
                  <a:lumOff val="25000"/>
                </a:prstClr>
              </a:solidFill>
              <a:latin typeface="Arial"/>
              <a:cs typeface="Arial"/>
            </a:endParaRPr>
          </a:p>
          <a:p>
            <a:pPr marL="914400" lvl="1" indent="-457200" defTabSz="457200">
              <a:buClr>
                <a:srgbClr val="9BBB59"/>
              </a:buClr>
              <a:buFontTx/>
              <a:buAutoNum type="arabicPeriod"/>
            </a:pPr>
            <a:r>
              <a:rPr lang="en-US" sz="2500" dirty="0">
                <a:solidFill>
                  <a:prstClr val="black">
                    <a:lumMod val="75000"/>
                    <a:lumOff val="25000"/>
                  </a:prstClr>
                </a:solidFill>
                <a:latin typeface="Arial"/>
                <a:cs typeface="Arial"/>
              </a:rPr>
              <a:t>Maker must be of “sound mind”</a:t>
            </a:r>
          </a:p>
        </p:txBody>
      </p:sp>
      <p:sp>
        <p:nvSpPr>
          <p:cNvPr id="10" name="Rectangle 9"/>
          <p:cNvSpPr/>
          <p:nvPr/>
        </p:nvSpPr>
        <p:spPr>
          <a:xfrm>
            <a:off x="4591051" y="1929650"/>
            <a:ext cx="3897857" cy="3539430"/>
          </a:xfrm>
          <a:prstGeom prst="rect">
            <a:avLst/>
          </a:prstGeom>
        </p:spPr>
        <p:txBody>
          <a:bodyPr wrap="square">
            <a:spAutoFit/>
          </a:bodyPr>
          <a:lstStyle/>
          <a:p>
            <a:pPr marL="457200" indent="-457200" defTabSz="457200">
              <a:buClr>
                <a:srgbClr val="9BBB59"/>
              </a:buClr>
              <a:buFont typeface="+mj-lt"/>
              <a:buAutoNum type="arabicPeriod" startAt="4"/>
            </a:pPr>
            <a:r>
              <a:rPr lang="en-US" sz="2500" dirty="0">
                <a:solidFill>
                  <a:prstClr val="black">
                    <a:lumMod val="75000"/>
                    <a:lumOff val="25000"/>
                  </a:prstClr>
                </a:solidFill>
                <a:latin typeface="Arial"/>
                <a:cs typeface="Arial"/>
              </a:rPr>
              <a:t>Will must be written and signed by maker in presence of at least two competent witnesses, at least 16 years of age, who also sign will in presence of maker and each other</a:t>
            </a:r>
          </a:p>
          <a:p>
            <a:pPr marL="457200" indent="-457200" defTabSz="457200">
              <a:buClr>
                <a:srgbClr val="9BBB59"/>
              </a:buClr>
              <a:buFont typeface="+mj-lt"/>
              <a:buAutoNum type="arabicPeriod" startAt="4"/>
            </a:pPr>
            <a:endParaRPr lang="en-US" sz="2400" dirty="0">
              <a:solidFill>
                <a:prstClr val="black">
                  <a:lumMod val="75000"/>
                  <a:lumOff val="25000"/>
                </a:prstClr>
              </a:solidFill>
              <a:latin typeface="Arial"/>
              <a:cs typeface="Arial"/>
            </a:endParaRPr>
          </a:p>
        </p:txBody>
      </p:sp>
    </p:spTree>
    <p:extLst>
      <p:ext uri="{BB962C8B-B14F-4D97-AF65-F5344CB8AC3E}">
        <p14:creationId xmlns:p14="http://schemas.microsoft.com/office/powerpoint/2010/main" val="6569055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77227"/>
            <a:ext cx="9144000" cy="784830"/>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What Does “Sound Mind” Mean?</a:t>
            </a:r>
          </a:p>
        </p:txBody>
      </p:sp>
      <p:cxnSp>
        <p:nvCxnSpPr>
          <p:cNvPr id="8" name="Straight Connector 7"/>
          <p:cNvCxnSpPr/>
          <p:nvPr/>
        </p:nvCxnSpPr>
        <p:spPr>
          <a:xfrm>
            <a:off x="1936750" y="1209546"/>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9" name="TextBox 8"/>
          <p:cNvSpPr txBox="1"/>
          <p:nvPr/>
        </p:nvSpPr>
        <p:spPr>
          <a:xfrm>
            <a:off x="223767" y="1690473"/>
            <a:ext cx="9143999" cy="3970318"/>
          </a:xfrm>
          <a:prstGeom prst="rect">
            <a:avLst/>
          </a:prstGeom>
          <a:noFill/>
        </p:spPr>
        <p:txBody>
          <a:bodyPr wrap="square" rtlCol="0">
            <a:spAutoFit/>
          </a:bodyPr>
          <a:lstStyle/>
          <a:p>
            <a:pPr marL="514350" indent="-514350" defTabSz="457200">
              <a:buClr>
                <a:srgbClr val="9BBB59"/>
              </a:buClr>
              <a:buFont typeface="+mj-lt"/>
              <a:buAutoNum type="arabicPeriod"/>
            </a:pPr>
            <a:r>
              <a:rPr lang="en-US" sz="2800" dirty="0">
                <a:solidFill>
                  <a:prstClr val="black">
                    <a:lumMod val="75000"/>
                    <a:lumOff val="25000"/>
                  </a:prstClr>
                </a:solidFill>
                <a:latin typeface="Arial"/>
                <a:cs typeface="Arial"/>
              </a:rPr>
              <a:t>Understands the nature of the instrument s/he is executing</a:t>
            </a:r>
          </a:p>
          <a:p>
            <a:pPr defTabSz="457200">
              <a:buClr>
                <a:srgbClr val="9BBB59"/>
              </a:buClr>
            </a:pPr>
            <a:endParaRPr lang="en-US" sz="2800" dirty="0">
              <a:solidFill>
                <a:prstClr val="black">
                  <a:lumMod val="75000"/>
                  <a:lumOff val="25000"/>
                </a:prstClr>
              </a:solidFill>
              <a:latin typeface="Arial"/>
              <a:cs typeface="Arial"/>
            </a:endParaRPr>
          </a:p>
          <a:p>
            <a:pPr marL="514350" indent="-514350" defTabSz="457200">
              <a:buClr>
                <a:srgbClr val="9BBB59"/>
              </a:buClr>
              <a:buFont typeface="+mj-lt"/>
              <a:buAutoNum type="arabicPeriod" startAt="2"/>
            </a:pPr>
            <a:r>
              <a:rPr lang="en-US" sz="2800" dirty="0">
                <a:solidFill>
                  <a:prstClr val="black">
                    <a:lumMod val="75000"/>
                    <a:lumOff val="25000"/>
                  </a:prstClr>
                </a:solidFill>
                <a:latin typeface="Arial"/>
                <a:cs typeface="Arial"/>
              </a:rPr>
              <a:t>Knows and understands the nature and extent of her/his property</a:t>
            </a:r>
          </a:p>
          <a:p>
            <a:pPr marL="514350" indent="-514350" defTabSz="457200">
              <a:buClr>
                <a:srgbClr val="9BBB59"/>
              </a:buClr>
              <a:buFont typeface="+mj-lt"/>
              <a:buAutoNum type="arabicPeriod" startAt="2"/>
            </a:pPr>
            <a:endParaRPr lang="en-US" sz="2800" dirty="0">
              <a:solidFill>
                <a:prstClr val="black">
                  <a:lumMod val="75000"/>
                  <a:lumOff val="25000"/>
                </a:prstClr>
              </a:solidFill>
              <a:latin typeface="Arial"/>
              <a:cs typeface="Arial"/>
            </a:endParaRPr>
          </a:p>
          <a:p>
            <a:pPr marL="514350" indent="-514350" defTabSz="457200">
              <a:buClr>
                <a:srgbClr val="9BBB59"/>
              </a:buClr>
              <a:buFont typeface="+mj-lt"/>
              <a:buAutoNum type="arabicPeriod" startAt="2"/>
            </a:pPr>
            <a:r>
              <a:rPr lang="en-US" sz="2800" dirty="0">
                <a:solidFill>
                  <a:prstClr val="black">
                    <a:lumMod val="75000"/>
                    <a:lumOff val="25000"/>
                  </a:prstClr>
                </a:solidFill>
                <a:latin typeface="Arial"/>
                <a:cs typeface="Arial"/>
              </a:rPr>
              <a:t>Remembers the natural objects of her/his bounty</a:t>
            </a:r>
          </a:p>
          <a:p>
            <a:pPr marL="514350" indent="-514350" defTabSz="457200">
              <a:buClr>
                <a:srgbClr val="9BBB59"/>
              </a:buClr>
              <a:buFont typeface="+mj-lt"/>
              <a:buAutoNum type="arabicPeriod" startAt="2"/>
            </a:pPr>
            <a:endParaRPr lang="en-US" sz="2800" dirty="0">
              <a:solidFill>
                <a:prstClr val="black">
                  <a:lumMod val="75000"/>
                  <a:lumOff val="25000"/>
                </a:prstClr>
              </a:solidFill>
              <a:latin typeface="Arial"/>
              <a:cs typeface="Arial"/>
            </a:endParaRPr>
          </a:p>
          <a:p>
            <a:pPr marL="514350" indent="-514350" defTabSz="457200">
              <a:buClr>
                <a:srgbClr val="9BBB59"/>
              </a:buClr>
              <a:buFont typeface="+mj-lt"/>
              <a:buAutoNum type="arabicPeriod" startAt="2"/>
            </a:pPr>
            <a:r>
              <a:rPr lang="en-US" sz="2800" dirty="0">
                <a:solidFill>
                  <a:prstClr val="black">
                    <a:lumMod val="75000"/>
                    <a:lumOff val="25000"/>
                  </a:prstClr>
                </a:solidFill>
                <a:latin typeface="Arial"/>
                <a:cs typeface="Arial"/>
              </a:rPr>
              <a:t>Knows the distribution s/he wants to make</a:t>
            </a:r>
          </a:p>
        </p:txBody>
      </p:sp>
    </p:spTree>
    <p:extLst>
      <p:ext uri="{BB962C8B-B14F-4D97-AF65-F5344CB8AC3E}">
        <p14:creationId xmlns:p14="http://schemas.microsoft.com/office/powerpoint/2010/main" val="14149001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794" y="1066800"/>
            <a:ext cx="7773106" cy="5184602"/>
          </a:xfrm>
          <a:prstGeom prst="rect">
            <a:avLst/>
          </a:prstGeom>
        </p:spPr>
      </p:pic>
      <p:sp>
        <p:nvSpPr>
          <p:cNvPr id="2" name="TextBox 1"/>
          <p:cNvSpPr txBox="1"/>
          <p:nvPr/>
        </p:nvSpPr>
        <p:spPr>
          <a:xfrm>
            <a:off x="-1181100" y="1066800"/>
            <a:ext cx="9144000" cy="1477328"/>
          </a:xfrm>
          <a:prstGeom prst="rect">
            <a:avLst/>
          </a:prstGeom>
          <a:noFill/>
        </p:spPr>
        <p:txBody>
          <a:bodyPr wrap="square" rtlCol="0">
            <a:spAutoFit/>
          </a:bodyPr>
          <a:lstStyle/>
          <a:p>
            <a:pPr algn="ctr">
              <a:buClr>
                <a:srgbClr val="95C93D"/>
              </a:buClr>
              <a:buSzPct val="150000"/>
            </a:pPr>
            <a:r>
              <a:rPr lang="en-US" sz="4500" b="1" dirty="0" smtClean="0">
                <a:solidFill>
                  <a:schemeClr val="bg1"/>
                </a:solidFill>
                <a:latin typeface="Arial"/>
                <a:cs typeface="Arial"/>
              </a:rPr>
              <a:t>Any questions?</a:t>
            </a:r>
            <a:endParaRPr lang="en-US" sz="4500" b="1" dirty="0">
              <a:solidFill>
                <a:schemeClr val="bg1"/>
              </a:solidFill>
              <a:latin typeface="Arial"/>
              <a:cs typeface="Arial"/>
            </a:endParaRPr>
          </a:p>
          <a:p>
            <a:pPr lvl="0" algn="ctr">
              <a:buClr>
                <a:srgbClr val="95C93D"/>
              </a:buClr>
              <a:buSzPct val="150000"/>
            </a:pPr>
            <a:endParaRPr lang="en-US" sz="4500" b="1" dirty="0" smtClean="0">
              <a:solidFill>
                <a:srgbClr val="95C93D"/>
              </a:solidFill>
              <a:latin typeface="Arial"/>
              <a:cs typeface="Arial"/>
            </a:endParaRPr>
          </a:p>
        </p:txBody>
      </p:sp>
    </p:spTree>
    <p:extLst>
      <p:ext uri="{BB962C8B-B14F-4D97-AF65-F5344CB8AC3E}">
        <p14:creationId xmlns:p14="http://schemas.microsoft.com/office/powerpoint/2010/main" val="3740799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742" y="1071641"/>
            <a:ext cx="7888406" cy="5258937"/>
          </a:xfrm>
          <a:prstGeom prst="rect">
            <a:avLst/>
          </a:prstGeom>
          <a:effectLst>
            <a:softEdge rad="12700"/>
          </a:effectLst>
        </p:spPr>
      </p:pic>
      <p:sp>
        <p:nvSpPr>
          <p:cNvPr id="6" name="TextBox 5"/>
          <p:cNvSpPr txBox="1"/>
          <p:nvPr/>
        </p:nvSpPr>
        <p:spPr>
          <a:xfrm>
            <a:off x="902742" y="5323522"/>
            <a:ext cx="7888406" cy="1477328"/>
          </a:xfrm>
          <a:prstGeom prst="rect">
            <a:avLst/>
          </a:prstGeom>
          <a:noFill/>
        </p:spPr>
        <p:txBody>
          <a:bodyPr wrap="square" rtlCol="0">
            <a:spAutoFit/>
          </a:bodyPr>
          <a:lstStyle/>
          <a:p>
            <a:pPr algn="ctr" defTabSz="457200">
              <a:buClr>
                <a:srgbClr val="95C93D"/>
              </a:buClr>
              <a:buSzPct val="150000"/>
            </a:pPr>
            <a:r>
              <a:rPr lang="en-US" sz="4500" b="1" dirty="0">
                <a:solidFill>
                  <a:prstClr val="white"/>
                </a:solidFill>
                <a:latin typeface="Arial"/>
                <a:cs typeface="Arial"/>
              </a:rPr>
              <a:t>Please ask questions!</a:t>
            </a:r>
          </a:p>
          <a:p>
            <a:pPr algn="ctr" defTabSz="457200">
              <a:buClr>
                <a:srgbClr val="95C93D"/>
              </a:buClr>
              <a:buSzPct val="150000"/>
            </a:pPr>
            <a:endParaRPr lang="en-US" sz="4500" b="1" dirty="0">
              <a:solidFill>
                <a:srgbClr val="95C93D"/>
              </a:solidFill>
              <a:latin typeface="Arial"/>
              <a:cs typeface="Arial"/>
            </a:endParaRPr>
          </a:p>
        </p:txBody>
      </p:sp>
    </p:spTree>
    <p:extLst>
      <p:ext uri="{BB962C8B-B14F-4D97-AF65-F5344CB8AC3E}">
        <p14:creationId xmlns:p14="http://schemas.microsoft.com/office/powerpoint/2010/main" val="16117508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63904"/>
            <a:ext cx="9144000" cy="1477328"/>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Six Must Have </a:t>
            </a:r>
            <a:br>
              <a:rPr lang="en-US" sz="4500" b="1" dirty="0">
                <a:solidFill>
                  <a:srgbClr val="95C93D"/>
                </a:solidFill>
                <a:latin typeface="Arial"/>
                <a:cs typeface="Arial"/>
              </a:rPr>
            </a:br>
            <a:r>
              <a:rPr lang="en-US" sz="4500" b="1" dirty="0">
                <a:solidFill>
                  <a:srgbClr val="95C93D"/>
                </a:solidFill>
                <a:latin typeface="Arial"/>
                <a:cs typeface="Arial"/>
              </a:rPr>
              <a:t>Estate Planning Documents</a:t>
            </a:r>
          </a:p>
        </p:txBody>
      </p:sp>
      <p:cxnSp>
        <p:nvCxnSpPr>
          <p:cNvPr id="8" name="Straight Connector 7"/>
          <p:cNvCxnSpPr/>
          <p:nvPr/>
        </p:nvCxnSpPr>
        <p:spPr>
          <a:xfrm>
            <a:off x="1917700" y="1946034"/>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368300" y="2442538"/>
            <a:ext cx="8724900" cy="2870016"/>
          </a:xfrm>
          <a:prstGeom prst="rect">
            <a:avLst/>
          </a:prstGeom>
          <a:noFill/>
        </p:spPr>
        <p:txBody>
          <a:bodyPr wrap="square" rtlCol="0">
            <a:spAutoFit/>
          </a:bodyPr>
          <a:lstStyle/>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Estate planning questionnaire</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Last Will and Testament</a:t>
            </a:r>
          </a:p>
          <a:p>
            <a:pPr marL="514350" indent="-514350" defTabSz="457200">
              <a:spcAft>
                <a:spcPts val="300"/>
              </a:spcAft>
              <a:buClr>
                <a:srgbClr val="95C93D"/>
              </a:buClr>
              <a:buSzPct val="125000"/>
              <a:buFont typeface="+mj-lt"/>
              <a:buAutoNum type="arabicPeriod"/>
            </a:pPr>
            <a:r>
              <a:rPr lang="en-US" sz="2800" b="1" u="sng" dirty="0">
                <a:solidFill>
                  <a:prstClr val="white">
                    <a:lumMod val="50000"/>
                  </a:prstClr>
                </a:solidFill>
                <a:latin typeface="Arial"/>
                <a:cs typeface="Arial"/>
              </a:rPr>
              <a:t>Health care power of attorney</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Financial power of attorney</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Instructions for the disposition of personal property</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Final Disposition (i.e. burial instructions)</a:t>
            </a:r>
          </a:p>
        </p:txBody>
      </p:sp>
    </p:spTree>
    <p:extLst>
      <p:ext uri="{BB962C8B-B14F-4D97-AF65-F5344CB8AC3E}">
        <p14:creationId xmlns:p14="http://schemas.microsoft.com/office/powerpoint/2010/main" val="14378868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13827"/>
            <a:ext cx="9144000" cy="1477328"/>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What Is A Health Care </a:t>
            </a:r>
          </a:p>
          <a:p>
            <a:pPr algn="ctr" defTabSz="457200">
              <a:buClr>
                <a:srgbClr val="95C93D"/>
              </a:buClr>
              <a:buSzPct val="150000"/>
            </a:pPr>
            <a:r>
              <a:rPr lang="en-US" sz="4500" b="1" dirty="0">
                <a:solidFill>
                  <a:srgbClr val="95C93D"/>
                </a:solidFill>
                <a:latin typeface="Arial"/>
                <a:cs typeface="Arial"/>
              </a:rPr>
              <a:t>Power Of Attorney?</a:t>
            </a:r>
          </a:p>
        </p:txBody>
      </p:sp>
      <p:cxnSp>
        <p:nvCxnSpPr>
          <p:cNvPr id="8" name="Straight Connector 7"/>
          <p:cNvCxnSpPr/>
          <p:nvPr/>
        </p:nvCxnSpPr>
        <p:spPr>
          <a:xfrm>
            <a:off x="1917700" y="1998074"/>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9" name="TextBox 8"/>
          <p:cNvSpPr txBox="1"/>
          <p:nvPr/>
        </p:nvSpPr>
        <p:spPr>
          <a:xfrm>
            <a:off x="0" y="2685676"/>
            <a:ext cx="9144000" cy="2185214"/>
          </a:xfrm>
          <a:prstGeom prst="rect">
            <a:avLst/>
          </a:prstGeom>
          <a:noFill/>
        </p:spPr>
        <p:txBody>
          <a:bodyPr wrap="square" rtlCol="0">
            <a:spAutoFit/>
          </a:bodyPr>
          <a:lstStyle/>
          <a:p>
            <a:pPr algn="ctr" defTabSz="457200"/>
            <a:r>
              <a:rPr lang="en-US" sz="3400" dirty="0">
                <a:solidFill>
                  <a:prstClr val="black">
                    <a:lumMod val="75000"/>
                    <a:lumOff val="25000"/>
                  </a:prstClr>
                </a:solidFill>
                <a:latin typeface="Arial"/>
                <a:cs typeface="Arial"/>
              </a:rPr>
              <a:t>A health care power of attorney is a written </a:t>
            </a:r>
            <a:br>
              <a:rPr lang="en-US" sz="3400" dirty="0">
                <a:solidFill>
                  <a:prstClr val="black">
                    <a:lumMod val="75000"/>
                    <a:lumOff val="25000"/>
                  </a:prstClr>
                </a:solidFill>
                <a:latin typeface="Arial"/>
                <a:cs typeface="Arial"/>
              </a:rPr>
            </a:br>
            <a:r>
              <a:rPr lang="en-US" sz="3400" dirty="0">
                <a:solidFill>
                  <a:prstClr val="black">
                    <a:lumMod val="75000"/>
                    <a:lumOff val="25000"/>
                  </a:prstClr>
                </a:solidFill>
                <a:latin typeface="Arial"/>
                <a:cs typeface="Arial"/>
              </a:rPr>
              <a:t>legal document which designates someone, </a:t>
            </a:r>
            <a:br>
              <a:rPr lang="en-US" sz="3400" dirty="0">
                <a:solidFill>
                  <a:prstClr val="black">
                    <a:lumMod val="75000"/>
                    <a:lumOff val="25000"/>
                  </a:prstClr>
                </a:solidFill>
                <a:latin typeface="Arial"/>
                <a:cs typeface="Arial"/>
              </a:rPr>
            </a:br>
            <a:r>
              <a:rPr lang="en-US" sz="3400" dirty="0">
                <a:solidFill>
                  <a:prstClr val="black">
                    <a:lumMod val="75000"/>
                    <a:lumOff val="25000"/>
                  </a:prstClr>
                </a:solidFill>
                <a:latin typeface="Arial"/>
                <a:cs typeface="Arial"/>
              </a:rPr>
              <a:t>or more than one person, to make medical </a:t>
            </a:r>
            <a:br>
              <a:rPr lang="en-US" sz="3400" dirty="0">
                <a:solidFill>
                  <a:prstClr val="black">
                    <a:lumMod val="75000"/>
                    <a:lumOff val="25000"/>
                  </a:prstClr>
                </a:solidFill>
                <a:latin typeface="Arial"/>
                <a:cs typeface="Arial"/>
              </a:rPr>
            </a:br>
            <a:r>
              <a:rPr lang="en-US" sz="3400" dirty="0">
                <a:solidFill>
                  <a:prstClr val="black">
                    <a:lumMod val="75000"/>
                    <a:lumOff val="25000"/>
                  </a:prstClr>
                </a:solidFill>
                <a:latin typeface="Arial"/>
                <a:cs typeface="Arial"/>
              </a:rPr>
              <a:t>decisions for you if you cannot. </a:t>
            </a:r>
          </a:p>
        </p:txBody>
      </p:sp>
    </p:spTree>
    <p:extLst>
      <p:ext uri="{BB962C8B-B14F-4D97-AF65-F5344CB8AC3E}">
        <p14:creationId xmlns:p14="http://schemas.microsoft.com/office/powerpoint/2010/main" val="17615432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2031325"/>
          </a:xfrm>
          <a:prstGeom prst="rect">
            <a:avLst/>
          </a:prstGeom>
          <a:noFill/>
        </p:spPr>
        <p:txBody>
          <a:bodyPr wrap="square" rtlCol="0">
            <a:spAutoFit/>
          </a:bodyPr>
          <a:lstStyle/>
          <a:p>
            <a:pPr algn="ctr" defTabSz="457200">
              <a:buClr>
                <a:srgbClr val="95C93D"/>
              </a:buClr>
              <a:buSzPct val="150000"/>
            </a:pPr>
            <a:r>
              <a:rPr lang="en-US" sz="4200" b="1" dirty="0">
                <a:solidFill>
                  <a:srgbClr val="95C93D"/>
                </a:solidFill>
                <a:latin typeface="Arial"/>
                <a:cs typeface="Arial"/>
              </a:rPr>
              <a:t>What Types of Health Care Decisions are Governed </a:t>
            </a:r>
            <a:r>
              <a:rPr lang="en-US" sz="4200" b="1" dirty="0" smtClean="0">
                <a:solidFill>
                  <a:srgbClr val="95C93D"/>
                </a:solidFill>
                <a:latin typeface="Arial"/>
                <a:cs typeface="Arial"/>
              </a:rPr>
              <a:t>by a</a:t>
            </a:r>
          </a:p>
          <a:p>
            <a:pPr algn="ctr" defTabSz="457200">
              <a:buClr>
                <a:srgbClr val="95C93D"/>
              </a:buClr>
              <a:buSzPct val="150000"/>
            </a:pPr>
            <a:r>
              <a:rPr lang="en-US" sz="4200" b="1" dirty="0" smtClean="0">
                <a:solidFill>
                  <a:srgbClr val="95C93D"/>
                </a:solidFill>
                <a:latin typeface="Arial"/>
                <a:cs typeface="Arial"/>
              </a:rPr>
              <a:t>Power </a:t>
            </a:r>
            <a:r>
              <a:rPr lang="en-US" sz="4200" b="1" dirty="0">
                <a:solidFill>
                  <a:srgbClr val="95C93D"/>
                </a:solidFill>
                <a:latin typeface="Arial"/>
                <a:cs typeface="Arial"/>
              </a:rPr>
              <a:t>Of Attorney?</a:t>
            </a:r>
          </a:p>
        </p:txBody>
      </p:sp>
      <p:cxnSp>
        <p:nvCxnSpPr>
          <p:cNvPr id="8" name="Straight Connector 7"/>
          <p:cNvCxnSpPr/>
          <p:nvPr/>
        </p:nvCxnSpPr>
        <p:spPr>
          <a:xfrm>
            <a:off x="1917700" y="2075710"/>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9" name="TextBox 8"/>
          <p:cNvSpPr txBox="1"/>
          <p:nvPr/>
        </p:nvSpPr>
        <p:spPr>
          <a:xfrm>
            <a:off x="0" y="2383494"/>
            <a:ext cx="9144000" cy="3539430"/>
          </a:xfrm>
          <a:prstGeom prst="rect">
            <a:avLst/>
          </a:prstGeom>
          <a:noFill/>
        </p:spPr>
        <p:txBody>
          <a:bodyPr wrap="square" rtlCol="0">
            <a:spAutoFit/>
          </a:bodyPr>
          <a:lstStyle/>
          <a:p>
            <a:pPr algn="ctr" defTabSz="457200">
              <a:spcAft>
                <a:spcPts val="1200"/>
              </a:spcAft>
            </a:pPr>
            <a:r>
              <a:rPr lang="en-US" sz="3200" dirty="0">
                <a:solidFill>
                  <a:prstClr val="black">
                    <a:lumMod val="75000"/>
                    <a:lumOff val="25000"/>
                  </a:prstClr>
                </a:solidFill>
                <a:latin typeface="Arial"/>
                <a:cs typeface="Arial"/>
              </a:rPr>
              <a:t>Any kind of decision that is related </a:t>
            </a:r>
            <a:br>
              <a:rPr lang="en-US" sz="3200" dirty="0">
                <a:solidFill>
                  <a:prstClr val="black">
                    <a:lumMod val="75000"/>
                    <a:lumOff val="25000"/>
                  </a:prstClr>
                </a:solidFill>
                <a:latin typeface="Arial"/>
                <a:cs typeface="Arial"/>
              </a:rPr>
            </a:br>
            <a:r>
              <a:rPr lang="en-US" sz="3200" dirty="0">
                <a:solidFill>
                  <a:prstClr val="black">
                    <a:lumMod val="75000"/>
                    <a:lumOff val="25000"/>
                  </a:prstClr>
                </a:solidFill>
                <a:latin typeface="Arial"/>
                <a:cs typeface="Arial"/>
              </a:rPr>
              <a:t>to your health that you allow. </a:t>
            </a:r>
          </a:p>
          <a:p>
            <a:pPr algn="ctr" defTabSz="457200">
              <a:spcAft>
                <a:spcPts val="1200"/>
              </a:spcAft>
            </a:pPr>
            <a:endParaRPr lang="en-US" sz="1200" dirty="0">
              <a:solidFill>
                <a:prstClr val="black">
                  <a:lumMod val="75000"/>
                  <a:lumOff val="25000"/>
                </a:prstClr>
              </a:solidFill>
              <a:latin typeface="Arial"/>
              <a:cs typeface="Arial"/>
            </a:endParaRPr>
          </a:p>
          <a:p>
            <a:pPr algn="ctr" defTabSz="457200"/>
            <a:r>
              <a:rPr lang="en-US" sz="3200" dirty="0">
                <a:solidFill>
                  <a:prstClr val="black">
                    <a:lumMod val="75000"/>
                    <a:lumOff val="25000"/>
                  </a:prstClr>
                </a:solidFill>
                <a:latin typeface="Arial"/>
                <a:cs typeface="Arial"/>
              </a:rPr>
              <a:t>You could limit your representative to certain types of decisions or you could allow your representative to make any health care decision that might arise.</a:t>
            </a:r>
          </a:p>
        </p:txBody>
      </p:sp>
    </p:spTree>
    <p:extLst>
      <p:ext uri="{BB962C8B-B14F-4D97-AF65-F5344CB8AC3E}">
        <p14:creationId xmlns:p14="http://schemas.microsoft.com/office/powerpoint/2010/main" val="19728852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0"/>
            <a:ext cx="9144000" cy="2031325"/>
          </a:xfrm>
          <a:prstGeom prst="rect">
            <a:avLst/>
          </a:prstGeom>
          <a:noFill/>
        </p:spPr>
        <p:txBody>
          <a:bodyPr wrap="square" rtlCol="0">
            <a:spAutoFit/>
          </a:bodyPr>
          <a:lstStyle/>
          <a:p>
            <a:pPr algn="ctr" defTabSz="457200">
              <a:buClr>
                <a:srgbClr val="95C93D"/>
              </a:buClr>
              <a:buSzPct val="150000"/>
            </a:pPr>
            <a:r>
              <a:rPr lang="en-US" sz="4200" b="1" dirty="0">
                <a:solidFill>
                  <a:srgbClr val="95C93D"/>
                </a:solidFill>
                <a:latin typeface="Arial"/>
                <a:cs typeface="Arial"/>
              </a:rPr>
              <a:t>Does Health Care Power Of Attorney Arise </a:t>
            </a:r>
            <a:r>
              <a:rPr lang="en-US" sz="4200" b="1" dirty="0" smtClean="0">
                <a:solidFill>
                  <a:srgbClr val="95C93D"/>
                </a:solidFill>
                <a:latin typeface="Arial"/>
                <a:cs typeface="Arial"/>
              </a:rPr>
              <a:t>just </a:t>
            </a:r>
            <a:r>
              <a:rPr lang="en-US" sz="4200" b="1" dirty="0">
                <a:solidFill>
                  <a:srgbClr val="95C93D"/>
                </a:solidFill>
                <a:latin typeface="Arial"/>
                <a:cs typeface="Arial"/>
              </a:rPr>
              <a:t>for </a:t>
            </a:r>
            <a:br>
              <a:rPr lang="en-US" sz="4200" b="1" dirty="0">
                <a:solidFill>
                  <a:srgbClr val="95C93D"/>
                </a:solidFill>
                <a:latin typeface="Arial"/>
                <a:cs typeface="Arial"/>
              </a:rPr>
            </a:br>
            <a:r>
              <a:rPr lang="en-US" sz="4200" b="1" dirty="0">
                <a:solidFill>
                  <a:srgbClr val="95C93D"/>
                </a:solidFill>
                <a:latin typeface="Arial"/>
                <a:cs typeface="Arial"/>
              </a:rPr>
              <a:t>End-Of-Life Decisions?</a:t>
            </a:r>
          </a:p>
        </p:txBody>
      </p:sp>
      <p:sp>
        <p:nvSpPr>
          <p:cNvPr id="9" name="TextBox 8"/>
          <p:cNvSpPr txBox="1"/>
          <p:nvPr/>
        </p:nvSpPr>
        <p:spPr>
          <a:xfrm>
            <a:off x="0" y="2942396"/>
            <a:ext cx="9144000" cy="2062103"/>
          </a:xfrm>
          <a:prstGeom prst="rect">
            <a:avLst/>
          </a:prstGeom>
          <a:noFill/>
        </p:spPr>
        <p:txBody>
          <a:bodyPr wrap="square" rtlCol="0">
            <a:spAutoFit/>
          </a:bodyPr>
          <a:lstStyle/>
          <a:p>
            <a:pPr algn="ctr" defTabSz="457200">
              <a:spcAft>
                <a:spcPts val="1200"/>
              </a:spcAft>
            </a:pPr>
            <a:r>
              <a:rPr lang="en-US" sz="3200" dirty="0">
                <a:solidFill>
                  <a:prstClr val="black">
                    <a:lumMod val="75000"/>
                    <a:lumOff val="25000"/>
                  </a:prstClr>
                </a:solidFill>
                <a:latin typeface="Arial"/>
                <a:cs typeface="Arial"/>
              </a:rPr>
              <a:t>Contrary to popular belief, this power and </a:t>
            </a:r>
            <a:br>
              <a:rPr lang="en-US" sz="3200" dirty="0">
                <a:solidFill>
                  <a:prstClr val="black">
                    <a:lumMod val="75000"/>
                    <a:lumOff val="25000"/>
                  </a:prstClr>
                </a:solidFill>
                <a:latin typeface="Arial"/>
                <a:cs typeface="Arial"/>
              </a:rPr>
            </a:br>
            <a:r>
              <a:rPr lang="en-US" sz="3200" dirty="0">
                <a:solidFill>
                  <a:prstClr val="black">
                    <a:lumMod val="75000"/>
                    <a:lumOff val="25000"/>
                  </a:prstClr>
                </a:solidFill>
                <a:latin typeface="Arial"/>
                <a:cs typeface="Arial"/>
              </a:rPr>
              <a:t>authorization is more than just dealing with </a:t>
            </a:r>
            <a:br>
              <a:rPr lang="en-US" sz="3200" dirty="0">
                <a:solidFill>
                  <a:prstClr val="black">
                    <a:lumMod val="75000"/>
                    <a:lumOff val="25000"/>
                  </a:prstClr>
                </a:solidFill>
                <a:latin typeface="Arial"/>
                <a:cs typeface="Arial"/>
              </a:rPr>
            </a:br>
            <a:r>
              <a:rPr lang="en-US" sz="3200" dirty="0">
                <a:solidFill>
                  <a:prstClr val="black">
                    <a:lumMod val="75000"/>
                    <a:lumOff val="25000"/>
                  </a:prstClr>
                </a:solidFill>
                <a:latin typeface="Arial"/>
                <a:cs typeface="Arial"/>
              </a:rPr>
              <a:t>the “end-of-life” decision. It can be </a:t>
            </a:r>
            <a:br>
              <a:rPr lang="en-US" sz="3200" dirty="0">
                <a:solidFill>
                  <a:prstClr val="black">
                    <a:lumMod val="75000"/>
                    <a:lumOff val="25000"/>
                  </a:prstClr>
                </a:solidFill>
                <a:latin typeface="Arial"/>
                <a:cs typeface="Arial"/>
              </a:rPr>
            </a:br>
            <a:r>
              <a:rPr lang="en-US" sz="3200" dirty="0">
                <a:solidFill>
                  <a:prstClr val="black">
                    <a:lumMod val="75000"/>
                    <a:lumOff val="25000"/>
                  </a:prstClr>
                </a:solidFill>
                <a:latin typeface="Arial"/>
                <a:cs typeface="Arial"/>
              </a:rPr>
              <a:t>ANY health care decision.</a:t>
            </a:r>
          </a:p>
        </p:txBody>
      </p:sp>
      <p:cxnSp>
        <p:nvCxnSpPr>
          <p:cNvPr id="10" name="Straight Connector 9"/>
          <p:cNvCxnSpPr/>
          <p:nvPr/>
        </p:nvCxnSpPr>
        <p:spPr>
          <a:xfrm>
            <a:off x="2089150" y="2179022"/>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0033692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56183"/>
            <a:ext cx="9144000" cy="1384995"/>
          </a:xfrm>
          <a:prstGeom prst="rect">
            <a:avLst/>
          </a:prstGeom>
          <a:noFill/>
        </p:spPr>
        <p:txBody>
          <a:bodyPr wrap="square" rtlCol="0">
            <a:spAutoFit/>
          </a:bodyPr>
          <a:lstStyle/>
          <a:p>
            <a:pPr algn="ctr" defTabSz="457200">
              <a:buClr>
                <a:srgbClr val="95C93D"/>
              </a:buClr>
              <a:buSzPct val="150000"/>
            </a:pPr>
            <a:r>
              <a:rPr lang="en-US" sz="4200" b="1" dirty="0">
                <a:solidFill>
                  <a:srgbClr val="95C93D"/>
                </a:solidFill>
                <a:latin typeface="Arial"/>
                <a:cs typeface="Arial"/>
              </a:rPr>
              <a:t>Is a Health Care Power of Attorney the Same as a Living Will?</a:t>
            </a:r>
          </a:p>
        </p:txBody>
      </p:sp>
      <p:cxnSp>
        <p:nvCxnSpPr>
          <p:cNvPr id="9" name="Straight Connector 8"/>
          <p:cNvCxnSpPr/>
          <p:nvPr/>
        </p:nvCxnSpPr>
        <p:spPr>
          <a:xfrm>
            <a:off x="1936750" y="1715985"/>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0" y="2656572"/>
            <a:ext cx="9144000" cy="2062103"/>
          </a:xfrm>
          <a:prstGeom prst="rect">
            <a:avLst/>
          </a:prstGeom>
          <a:noFill/>
        </p:spPr>
        <p:txBody>
          <a:bodyPr wrap="square" rtlCol="0">
            <a:spAutoFit/>
          </a:bodyPr>
          <a:lstStyle/>
          <a:p>
            <a:pPr algn="ctr" defTabSz="457200"/>
            <a:r>
              <a:rPr lang="en-US" sz="3200" dirty="0">
                <a:solidFill>
                  <a:prstClr val="black">
                    <a:lumMod val="75000"/>
                    <a:lumOff val="25000"/>
                  </a:prstClr>
                </a:solidFill>
                <a:latin typeface="Arial"/>
                <a:cs typeface="Arial"/>
              </a:rPr>
              <a:t>A living will is essentially your own instructions, </a:t>
            </a:r>
            <a:br>
              <a:rPr lang="en-US" sz="3200" dirty="0">
                <a:solidFill>
                  <a:prstClr val="black">
                    <a:lumMod val="75000"/>
                    <a:lumOff val="25000"/>
                  </a:prstClr>
                </a:solidFill>
                <a:latin typeface="Arial"/>
                <a:cs typeface="Arial"/>
              </a:rPr>
            </a:br>
            <a:r>
              <a:rPr lang="en-US" sz="3200" dirty="0">
                <a:solidFill>
                  <a:prstClr val="black">
                    <a:lumMod val="75000"/>
                    <a:lumOff val="25000"/>
                  </a:prstClr>
                </a:solidFill>
                <a:latin typeface="Arial"/>
                <a:cs typeface="Arial"/>
              </a:rPr>
              <a:t>while a health care power of attorney designates an agent to make decisions about you and your health care.</a:t>
            </a:r>
          </a:p>
        </p:txBody>
      </p:sp>
    </p:spTree>
    <p:extLst>
      <p:ext uri="{BB962C8B-B14F-4D97-AF65-F5344CB8AC3E}">
        <p14:creationId xmlns:p14="http://schemas.microsoft.com/office/powerpoint/2010/main" val="15210049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68654"/>
            <a:ext cx="9144000" cy="1477328"/>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Six Must Have</a:t>
            </a:r>
            <a:br>
              <a:rPr lang="en-US" sz="4500" b="1" dirty="0">
                <a:solidFill>
                  <a:srgbClr val="95C93D"/>
                </a:solidFill>
                <a:latin typeface="Arial"/>
                <a:cs typeface="Arial"/>
              </a:rPr>
            </a:br>
            <a:r>
              <a:rPr lang="en-US" sz="4500" b="1" dirty="0">
                <a:solidFill>
                  <a:srgbClr val="95C93D"/>
                </a:solidFill>
                <a:latin typeface="Arial"/>
                <a:cs typeface="Arial"/>
              </a:rPr>
              <a:t>Estate Planning Documents</a:t>
            </a:r>
          </a:p>
        </p:txBody>
      </p:sp>
      <p:cxnSp>
        <p:nvCxnSpPr>
          <p:cNvPr id="8" name="Straight Connector 7"/>
          <p:cNvCxnSpPr/>
          <p:nvPr/>
        </p:nvCxnSpPr>
        <p:spPr>
          <a:xfrm>
            <a:off x="1917700" y="1850784"/>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368300" y="2347288"/>
            <a:ext cx="8724900" cy="2870016"/>
          </a:xfrm>
          <a:prstGeom prst="rect">
            <a:avLst/>
          </a:prstGeom>
          <a:noFill/>
        </p:spPr>
        <p:txBody>
          <a:bodyPr wrap="square" rtlCol="0">
            <a:spAutoFit/>
          </a:bodyPr>
          <a:lstStyle/>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Estate planning questionnaire</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Last Will and Testament</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Health care power of attorney</a:t>
            </a:r>
          </a:p>
          <a:p>
            <a:pPr marL="514350" indent="-514350" defTabSz="457200">
              <a:spcAft>
                <a:spcPts val="300"/>
              </a:spcAft>
              <a:buClr>
                <a:srgbClr val="95C93D"/>
              </a:buClr>
              <a:buSzPct val="125000"/>
              <a:buFont typeface="+mj-lt"/>
              <a:buAutoNum type="arabicPeriod"/>
            </a:pPr>
            <a:r>
              <a:rPr lang="en-US" sz="2800" b="1" u="sng" dirty="0">
                <a:solidFill>
                  <a:prstClr val="white">
                    <a:lumMod val="50000"/>
                  </a:prstClr>
                </a:solidFill>
                <a:latin typeface="Arial"/>
                <a:cs typeface="Arial"/>
              </a:rPr>
              <a:t>Financial power of attorney</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Instructions for the disposition of personal property</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Final Disposition (i.e. burial instructions)</a:t>
            </a:r>
          </a:p>
        </p:txBody>
      </p:sp>
    </p:spTree>
    <p:extLst>
      <p:ext uri="{BB962C8B-B14F-4D97-AF65-F5344CB8AC3E}">
        <p14:creationId xmlns:p14="http://schemas.microsoft.com/office/powerpoint/2010/main" val="18598988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74555"/>
            <a:ext cx="9144000" cy="1477328"/>
          </a:xfrm>
          <a:prstGeom prst="rect">
            <a:avLst/>
          </a:prstGeom>
          <a:noFill/>
        </p:spPr>
        <p:txBody>
          <a:bodyPr wrap="square" rtlCol="0">
            <a:spAutoFit/>
          </a:bodyPr>
          <a:lstStyle/>
          <a:p>
            <a:pPr lvl="0" algn="ctr">
              <a:buClr>
                <a:srgbClr val="95C93D"/>
              </a:buClr>
              <a:buSzPct val="150000"/>
            </a:pPr>
            <a:r>
              <a:rPr lang="en-US" sz="4500" b="1" dirty="0" smtClean="0">
                <a:solidFill>
                  <a:srgbClr val="95C93D"/>
                </a:solidFill>
                <a:latin typeface="Arial"/>
                <a:cs typeface="Arial"/>
              </a:rPr>
              <a:t>What Is </a:t>
            </a:r>
            <a:r>
              <a:rPr lang="en-US" sz="4500" b="1" dirty="0" smtClean="0">
                <a:solidFill>
                  <a:srgbClr val="95C93D"/>
                </a:solidFill>
                <a:latin typeface="Arial"/>
                <a:cs typeface="Arial"/>
              </a:rPr>
              <a:t>a </a:t>
            </a:r>
            <a:r>
              <a:rPr lang="en-US" sz="4500" b="1" dirty="0" smtClean="0">
                <a:solidFill>
                  <a:srgbClr val="95C93D"/>
                </a:solidFill>
                <a:latin typeface="Arial"/>
                <a:cs typeface="Arial"/>
              </a:rPr>
              <a:t>Financial </a:t>
            </a:r>
            <a:br>
              <a:rPr lang="en-US" sz="4500" b="1" dirty="0" smtClean="0">
                <a:solidFill>
                  <a:srgbClr val="95C93D"/>
                </a:solidFill>
                <a:latin typeface="Arial"/>
                <a:cs typeface="Arial"/>
              </a:rPr>
            </a:br>
            <a:r>
              <a:rPr lang="en-US" sz="4500" b="1" dirty="0" smtClean="0">
                <a:solidFill>
                  <a:srgbClr val="95C93D"/>
                </a:solidFill>
                <a:latin typeface="Arial"/>
                <a:cs typeface="Arial"/>
              </a:rPr>
              <a:t>Power Of Attorney?</a:t>
            </a:r>
          </a:p>
        </p:txBody>
      </p:sp>
      <p:cxnSp>
        <p:nvCxnSpPr>
          <p:cNvPr id="7" name="Straight Connector 6"/>
          <p:cNvCxnSpPr/>
          <p:nvPr/>
        </p:nvCxnSpPr>
        <p:spPr>
          <a:xfrm>
            <a:off x="1917700" y="2181836"/>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8" name="TextBox 7"/>
          <p:cNvSpPr txBox="1"/>
          <p:nvPr/>
        </p:nvSpPr>
        <p:spPr>
          <a:xfrm>
            <a:off x="-19050" y="2925655"/>
            <a:ext cx="9144000" cy="1661993"/>
          </a:xfrm>
          <a:prstGeom prst="rect">
            <a:avLst/>
          </a:prstGeom>
          <a:noFill/>
        </p:spPr>
        <p:txBody>
          <a:bodyPr wrap="square" rtlCol="0">
            <a:spAutoFit/>
          </a:bodyPr>
          <a:lstStyle/>
          <a:p>
            <a:pPr algn="ctr"/>
            <a:r>
              <a:rPr lang="en-US" sz="3400" dirty="0" smtClean="0">
                <a:solidFill>
                  <a:schemeClr val="tx1">
                    <a:lumMod val="75000"/>
                    <a:lumOff val="25000"/>
                  </a:schemeClr>
                </a:solidFill>
                <a:latin typeface="Arial"/>
                <a:cs typeface="Arial"/>
              </a:rPr>
              <a:t>A </a:t>
            </a:r>
            <a:r>
              <a:rPr lang="en-US" sz="3400" dirty="0">
                <a:solidFill>
                  <a:schemeClr val="tx1">
                    <a:lumMod val="75000"/>
                    <a:lumOff val="25000"/>
                  </a:schemeClr>
                </a:solidFill>
                <a:latin typeface="Arial"/>
                <a:cs typeface="Arial"/>
              </a:rPr>
              <a:t>financial power of attorney is a written </a:t>
            </a:r>
            <a:r>
              <a:rPr lang="en-US" sz="3400" dirty="0" smtClean="0">
                <a:solidFill>
                  <a:schemeClr val="tx1">
                    <a:lumMod val="75000"/>
                    <a:lumOff val="25000"/>
                  </a:schemeClr>
                </a:solidFill>
                <a:latin typeface="Arial"/>
                <a:cs typeface="Arial"/>
              </a:rPr>
              <a:t/>
            </a:r>
            <a:br>
              <a:rPr lang="en-US" sz="3400" dirty="0" smtClean="0">
                <a:solidFill>
                  <a:schemeClr val="tx1">
                    <a:lumMod val="75000"/>
                    <a:lumOff val="25000"/>
                  </a:schemeClr>
                </a:solidFill>
                <a:latin typeface="Arial"/>
                <a:cs typeface="Arial"/>
              </a:rPr>
            </a:br>
            <a:r>
              <a:rPr lang="en-US" sz="3400" dirty="0" smtClean="0">
                <a:solidFill>
                  <a:schemeClr val="tx1">
                    <a:lumMod val="75000"/>
                    <a:lumOff val="25000"/>
                  </a:schemeClr>
                </a:solidFill>
                <a:latin typeface="Arial"/>
                <a:cs typeface="Arial"/>
              </a:rPr>
              <a:t>instrument </a:t>
            </a:r>
            <a:r>
              <a:rPr lang="en-US" sz="3400" dirty="0">
                <a:solidFill>
                  <a:schemeClr val="tx1">
                    <a:lumMod val="75000"/>
                    <a:lumOff val="25000"/>
                  </a:schemeClr>
                </a:solidFill>
                <a:latin typeface="Arial"/>
                <a:cs typeface="Arial"/>
              </a:rPr>
              <a:t>that designates someone to handle </a:t>
            </a:r>
            <a:r>
              <a:rPr lang="en-US" sz="3400" dirty="0" smtClean="0">
                <a:solidFill>
                  <a:schemeClr val="tx1">
                    <a:lumMod val="75000"/>
                    <a:lumOff val="25000"/>
                  </a:schemeClr>
                </a:solidFill>
                <a:latin typeface="Arial"/>
                <a:cs typeface="Arial"/>
              </a:rPr>
              <a:t/>
            </a:r>
            <a:br>
              <a:rPr lang="en-US" sz="3400" dirty="0" smtClean="0">
                <a:solidFill>
                  <a:schemeClr val="tx1">
                    <a:lumMod val="75000"/>
                    <a:lumOff val="25000"/>
                  </a:schemeClr>
                </a:solidFill>
                <a:latin typeface="Arial"/>
                <a:cs typeface="Arial"/>
              </a:rPr>
            </a:br>
            <a:r>
              <a:rPr lang="en-US" sz="3400" dirty="0" smtClean="0">
                <a:solidFill>
                  <a:schemeClr val="tx1">
                    <a:lumMod val="75000"/>
                    <a:lumOff val="25000"/>
                  </a:schemeClr>
                </a:solidFill>
                <a:latin typeface="Arial"/>
                <a:cs typeface="Arial"/>
              </a:rPr>
              <a:t>your </a:t>
            </a:r>
            <a:r>
              <a:rPr lang="en-US" sz="3400" dirty="0">
                <a:solidFill>
                  <a:schemeClr val="tx1">
                    <a:lumMod val="75000"/>
                    <a:lumOff val="25000"/>
                  </a:schemeClr>
                </a:solidFill>
                <a:latin typeface="Arial"/>
                <a:cs typeface="Arial"/>
              </a:rPr>
              <a:t>financial decisions on your behalf.</a:t>
            </a:r>
          </a:p>
        </p:txBody>
      </p:sp>
    </p:spTree>
    <p:extLst>
      <p:ext uri="{BB962C8B-B14F-4D97-AF65-F5344CB8AC3E}">
        <p14:creationId xmlns:p14="http://schemas.microsoft.com/office/powerpoint/2010/main" val="16790108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1477328"/>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What if I Don’t Have a  </a:t>
            </a:r>
            <a:br>
              <a:rPr lang="en-US" sz="4500" b="1" dirty="0">
                <a:solidFill>
                  <a:srgbClr val="95C93D"/>
                </a:solidFill>
                <a:latin typeface="Arial"/>
                <a:cs typeface="Arial"/>
              </a:rPr>
            </a:br>
            <a:r>
              <a:rPr lang="en-US" sz="4500" b="1" dirty="0">
                <a:solidFill>
                  <a:srgbClr val="95C93D"/>
                </a:solidFill>
                <a:latin typeface="Arial"/>
                <a:cs typeface="Arial"/>
              </a:rPr>
              <a:t>Financial Power Of Attorney?</a:t>
            </a:r>
          </a:p>
        </p:txBody>
      </p:sp>
      <p:cxnSp>
        <p:nvCxnSpPr>
          <p:cNvPr id="9" name="Straight Connector 8"/>
          <p:cNvCxnSpPr/>
          <p:nvPr/>
        </p:nvCxnSpPr>
        <p:spPr>
          <a:xfrm>
            <a:off x="1955800" y="1589911"/>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0" y="1974981"/>
            <a:ext cx="9144000" cy="3970318"/>
          </a:xfrm>
          <a:prstGeom prst="rect">
            <a:avLst/>
          </a:prstGeom>
          <a:noFill/>
        </p:spPr>
        <p:txBody>
          <a:bodyPr wrap="square" rtlCol="0">
            <a:spAutoFit/>
          </a:bodyPr>
          <a:lstStyle/>
          <a:p>
            <a:pPr algn="ctr" defTabSz="457200"/>
            <a:r>
              <a:rPr lang="en-US" sz="2800" dirty="0">
                <a:solidFill>
                  <a:prstClr val="black">
                    <a:lumMod val="75000"/>
                    <a:lumOff val="25000"/>
                  </a:prstClr>
                </a:solidFill>
                <a:latin typeface="Arial"/>
                <a:cs typeface="Arial"/>
              </a:rPr>
              <a:t>If you do not have a power of attorney and were </a:t>
            </a:r>
            <a:br>
              <a:rPr lang="en-US" sz="2800" dirty="0">
                <a:solidFill>
                  <a:prstClr val="black">
                    <a:lumMod val="75000"/>
                    <a:lumOff val="25000"/>
                  </a:prstClr>
                </a:solidFill>
                <a:latin typeface="Arial"/>
                <a:cs typeface="Arial"/>
              </a:rPr>
            </a:br>
            <a:r>
              <a:rPr lang="en-US" sz="2800" dirty="0">
                <a:solidFill>
                  <a:prstClr val="black">
                    <a:lumMod val="75000"/>
                    <a:lumOff val="25000"/>
                  </a:prstClr>
                </a:solidFill>
                <a:latin typeface="Arial"/>
                <a:cs typeface="Arial"/>
              </a:rPr>
              <a:t>to become incapacitated, any financial decisions would need to be made by a court-appointed conservator. </a:t>
            </a:r>
            <a:br>
              <a:rPr lang="en-US" sz="2800" dirty="0">
                <a:solidFill>
                  <a:prstClr val="black">
                    <a:lumMod val="75000"/>
                    <a:lumOff val="25000"/>
                  </a:prstClr>
                </a:solidFill>
                <a:latin typeface="Arial"/>
                <a:cs typeface="Arial"/>
              </a:rPr>
            </a:br>
            <a:endParaRPr lang="en-US" sz="2800" dirty="0">
              <a:solidFill>
                <a:prstClr val="black">
                  <a:lumMod val="75000"/>
                  <a:lumOff val="25000"/>
                </a:prstClr>
              </a:solidFill>
              <a:latin typeface="Arial"/>
              <a:cs typeface="Arial"/>
            </a:endParaRPr>
          </a:p>
          <a:p>
            <a:pPr algn="ctr" defTabSz="457200"/>
            <a:endParaRPr lang="en-US" sz="2800" dirty="0">
              <a:solidFill>
                <a:prstClr val="black">
                  <a:lumMod val="75000"/>
                  <a:lumOff val="25000"/>
                </a:prstClr>
              </a:solidFill>
              <a:latin typeface="Arial"/>
              <a:cs typeface="Arial"/>
            </a:endParaRPr>
          </a:p>
          <a:p>
            <a:pPr algn="ctr" defTabSz="457200"/>
            <a:r>
              <a:rPr lang="en-US" sz="2800" dirty="0">
                <a:solidFill>
                  <a:prstClr val="black">
                    <a:lumMod val="75000"/>
                    <a:lumOff val="25000"/>
                  </a:prstClr>
                </a:solidFill>
                <a:latin typeface="Arial"/>
                <a:cs typeface="Arial"/>
              </a:rPr>
              <a:t>At a court’s direction, the conservator would handle </a:t>
            </a:r>
            <a:br>
              <a:rPr lang="en-US" sz="2800" dirty="0">
                <a:solidFill>
                  <a:prstClr val="black">
                    <a:lumMod val="75000"/>
                    <a:lumOff val="25000"/>
                  </a:prstClr>
                </a:solidFill>
                <a:latin typeface="Arial"/>
                <a:cs typeface="Arial"/>
              </a:rPr>
            </a:br>
            <a:r>
              <a:rPr lang="en-US" sz="2800" dirty="0">
                <a:solidFill>
                  <a:prstClr val="black">
                    <a:lumMod val="75000"/>
                    <a:lumOff val="25000"/>
                  </a:prstClr>
                </a:solidFill>
                <a:latin typeface="Arial"/>
                <a:cs typeface="Arial"/>
              </a:rPr>
              <a:t>your financial assets. It’s a very expensive and time consuming process, especially compared to </a:t>
            </a:r>
            <a:br>
              <a:rPr lang="en-US" sz="2800" dirty="0">
                <a:solidFill>
                  <a:prstClr val="black">
                    <a:lumMod val="75000"/>
                    <a:lumOff val="25000"/>
                  </a:prstClr>
                </a:solidFill>
                <a:latin typeface="Arial"/>
                <a:cs typeface="Arial"/>
              </a:rPr>
            </a:br>
            <a:r>
              <a:rPr lang="en-US" sz="2800" dirty="0">
                <a:solidFill>
                  <a:prstClr val="black">
                    <a:lumMod val="75000"/>
                    <a:lumOff val="25000"/>
                  </a:prstClr>
                </a:solidFill>
                <a:latin typeface="Arial"/>
                <a:cs typeface="Arial"/>
              </a:rPr>
              <a:t>the simplicity of a power of attorney.</a:t>
            </a:r>
          </a:p>
        </p:txBody>
      </p:sp>
    </p:spTree>
    <p:extLst>
      <p:ext uri="{BB962C8B-B14F-4D97-AF65-F5344CB8AC3E}">
        <p14:creationId xmlns:p14="http://schemas.microsoft.com/office/powerpoint/2010/main" val="18297612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28996"/>
            <a:ext cx="9144000" cy="1384995"/>
          </a:xfrm>
          <a:prstGeom prst="rect">
            <a:avLst/>
          </a:prstGeom>
          <a:noFill/>
        </p:spPr>
        <p:txBody>
          <a:bodyPr wrap="square" rtlCol="0">
            <a:spAutoFit/>
          </a:bodyPr>
          <a:lstStyle/>
          <a:p>
            <a:pPr algn="ctr" defTabSz="457200">
              <a:buClr>
                <a:srgbClr val="95C93D"/>
              </a:buClr>
              <a:buSzPct val="150000"/>
            </a:pPr>
            <a:r>
              <a:rPr lang="en-US" sz="4200" b="1" dirty="0">
                <a:solidFill>
                  <a:srgbClr val="95C93D"/>
                </a:solidFill>
                <a:latin typeface="Arial"/>
                <a:cs typeface="Arial"/>
              </a:rPr>
              <a:t>After I Die, Can My Agent Still </a:t>
            </a:r>
            <a:r>
              <a:rPr lang="en-US" sz="4200" b="1" dirty="0" smtClean="0">
                <a:solidFill>
                  <a:srgbClr val="95C93D"/>
                </a:solidFill>
                <a:latin typeface="Arial"/>
                <a:cs typeface="Arial"/>
              </a:rPr>
              <a:t>Use  </a:t>
            </a:r>
            <a:r>
              <a:rPr lang="en-US" sz="4200" b="1" dirty="0">
                <a:solidFill>
                  <a:srgbClr val="95C93D"/>
                </a:solidFill>
                <a:latin typeface="Arial"/>
                <a:cs typeface="Arial"/>
              </a:rPr>
              <a:t>Financial Power Of Attorney?</a:t>
            </a:r>
          </a:p>
        </p:txBody>
      </p:sp>
      <p:cxnSp>
        <p:nvCxnSpPr>
          <p:cNvPr id="9" name="Straight Connector 8"/>
          <p:cNvCxnSpPr/>
          <p:nvPr/>
        </p:nvCxnSpPr>
        <p:spPr>
          <a:xfrm>
            <a:off x="1917700" y="1754930"/>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0" y="2193742"/>
            <a:ext cx="9144000" cy="3508653"/>
          </a:xfrm>
          <a:prstGeom prst="rect">
            <a:avLst/>
          </a:prstGeom>
          <a:noFill/>
        </p:spPr>
        <p:txBody>
          <a:bodyPr wrap="square" rtlCol="0">
            <a:spAutoFit/>
          </a:bodyPr>
          <a:lstStyle/>
          <a:p>
            <a:pPr algn="ctr" defTabSz="457200">
              <a:spcAft>
                <a:spcPts val="1200"/>
              </a:spcAft>
            </a:pPr>
            <a:r>
              <a:rPr lang="en-US" sz="2800" dirty="0">
                <a:solidFill>
                  <a:prstClr val="black">
                    <a:lumMod val="75000"/>
                    <a:lumOff val="25000"/>
                  </a:prstClr>
                </a:solidFill>
                <a:latin typeface="Arial"/>
                <a:cs typeface="Arial"/>
              </a:rPr>
              <a:t>A common misperception is that your agent will </a:t>
            </a:r>
            <a:br>
              <a:rPr lang="en-US" sz="2800" dirty="0">
                <a:solidFill>
                  <a:prstClr val="black">
                    <a:lumMod val="75000"/>
                    <a:lumOff val="25000"/>
                  </a:prstClr>
                </a:solidFill>
                <a:latin typeface="Arial"/>
                <a:cs typeface="Arial"/>
              </a:rPr>
            </a:br>
            <a:r>
              <a:rPr lang="en-US" sz="2800" dirty="0">
                <a:solidFill>
                  <a:prstClr val="black">
                    <a:lumMod val="75000"/>
                    <a:lumOff val="25000"/>
                  </a:prstClr>
                </a:solidFill>
                <a:latin typeface="Arial"/>
                <a:cs typeface="Arial"/>
              </a:rPr>
              <a:t>be able to use this power after your death. </a:t>
            </a:r>
          </a:p>
          <a:p>
            <a:pPr algn="ctr" defTabSz="457200">
              <a:spcAft>
                <a:spcPts val="1200"/>
              </a:spcAft>
            </a:pPr>
            <a:endParaRPr lang="en-US" sz="1200" dirty="0">
              <a:solidFill>
                <a:prstClr val="black">
                  <a:lumMod val="75000"/>
                  <a:lumOff val="25000"/>
                </a:prstClr>
              </a:solidFill>
              <a:latin typeface="Arial"/>
              <a:cs typeface="Arial"/>
            </a:endParaRPr>
          </a:p>
          <a:p>
            <a:pPr algn="ctr" defTabSz="457200">
              <a:spcAft>
                <a:spcPts val="1200"/>
              </a:spcAft>
            </a:pPr>
            <a:endParaRPr lang="en-US" sz="1200" dirty="0">
              <a:solidFill>
                <a:prstClr val="black">
                  <a:lumMod val="75000"/>
                  <a:lumOff val="25000"/>
                </a:prstClr>
              </a:solidFill>
              <a:latin typeface="Arial"/>
              <a:cs typeface="Arial"/>
            </a:endParaRPr>
          </a:p>
          <a:p>
            <a:pPr algn="ctr" defTabSz="457200">
              <a:spcAft>
                <a:spcPts val="1200"/>
              </a:spcAft>
            </a:pPr>
            <a:r>
              <a:rPr lang="en-US" sz="2800" dirty="0">
                <a:solidFill>
                  <a:prstClr val="black">
                    <a:lumMod val="75000"/>
                    <a:lumOff val="25000"/>
                  </a:prstClr>
                </a:solidFill>
                <a:latin typeface="Arial"/>
                <a:cs typeface="Arial"/>
              </a:rPr>
              <a:t>At your death, any power of the attorney-in-fact is automatically revoked and it will be necessary </a:t>
            </a:r>
            <a:br>
              <a:rPr lang="en-US" sz="2800" dirty="0">
                <a:solidFill>
                  <a:prstClr val="black">
                    <a:lumMod val="75000"/>
                    <a:lumOff val="25000"/>
                  </a:prstClr>
                </a:solidFill>
                <a:latin typeface="Arial"/>
                <a:cs typeface="Arial"/>
              </a:rPr>
            </a:br>
            <a:r>
              <a:rPr lang="en-US" sz="2800" dirty="0">
                <a:solidFill>
                  <a:prstClr val="black">
                    <a:lumMod val="75000"/>
                    <a:lumOff val="25000"/>
                  </a:prstClr>
                </a:solidFill>
                <a:latin typeface="Arial"/>
                <a:cs typeface="Arial"/>
              </a:rPr>
              <a:t>to switch management to the representative </a:t>
            </a:r>
            <a:br>
              <a:rPr lang="en-US" sz="2800" dirty="0">
                <a:solidFill>
                  <a:prstClr val="black">
                    <a:lumMod val="75000"/>
                    <a:lumOff val="25000"/>
                  </a:prstClr>
                </a:solidFill>
                <a:latin typeface="Arial"/>
                <a:cs typeface="Arial"/>
              </a:rPr>
            </a:br>
            <a:r>
              <a:rPr lang="en-US" sz="2800" dirty="0">
                <a:solidFill>
                  <a:prstClr val="black">
                    <a:lumMod val="75000"/>
                    <a:lumOff val="25000"/>
                  </a:prstClr>
                </a:solidFill>
                <a:latin typeface="Arial"/>
                <a:cs typeface="Arial"/>
              </a:rPr>
              <a:t>appointed through probate. </a:t>
            </a:r>
          </a:p>
        </p:txBody>
      </p:sp>
    </p:spTree>
    <p:extLst>
      <p:ext uri="{BB962C8B-B14F-4D97-AF65-F5344CB8AC3E}">
        <p14:creationId xmlns:p14="http://schemas.microsoft.com/office/powerpoint/2010/main" val="9779010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50" y="149299"/>
            <a:ext cx="9144000" cy="2031325"/>
          </a:xfrm>
          <a:prstGeom prst="rect">
            <a:avLst/>
          </a:prstGeom>
          <a:noFill/>
        </p:spPr>
        <p:txBody>
          <a:bodyPr wrap="square" rtlCol="0">
            <a:spAutoFit/>
          </a:bodyPr>
          <a:lstStyle/>
          <a:p>
            <a:pPr algn="ctr" defTabSz="457200">
              <a:buClr>
                <a:srgbClr val="95C93D"/>
              </a:buClr>
              <a:buSzPct val="150000"/>
            </a:pPr>
            <a:r>
              <a:rPr lang="en-US" sz="4200" b="1" dirty="0">
                <a:solidFill>
                  <a:srgbClr val="95C93D"/>
                </a:solidFill>
                <a:latin typeface="Arial"/>
                <a:cs typeface="Arial"/>
              </a:rPr>
              <a:t>Can My Agent Mishandle or Misuse Financial or Health Care Power Of Attorney?</a:t>
            </a:r>
          </a:p>
        </p:txBody>
      </p:sp>
      <p:cxnSp>
        <p:nvCxnSpPr>
          <p:cNvPr id="9" name="Straight Connector 8"/>
          <p:cNvCxnSpPr/>
          <p:nvPr/>
        </p:nvCxnSpPr>
        <p:spPr>
          <a:xfrm>
            <a:off x="1936750" y="2235218"/>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0" y="2554919"/>
            <a:ext cx="9144000" cy="3170099"/>
          </a:xfrm>
          <a:prstGeom prst="rect">
            <a:avLst/>
          </a:prstGeom>
          <a:noFill/>
        </p:spPr>
        <p:txBody>
          <a:bodyPr wrap="square" rtlCol="0">
            <a:spAutoFit/>
          </a:bodyPr>
          <a:lstStyle/>
          <a:p>
            <a:pPr algn="ctr" defTabSz="457200">
              <a:spcAft>
                <a:spcPts val="1200"/>
              </a:spcAft>
            </a:pPr>
            <a:r>
              <a:rPr lang="en-US" sz="2800" dirty="0">
                <a:solidFill>
                  <a:prstClr val="black">
                    <a:lumMod val="75000"/>
                    <a:lumOff val="25000"/>
                  </a:prstClr>
                </a:solidFill>
                <a:latin typeface="Arial"/>
                <a:cs typeface="Arial"/>
              </a:rPr>
              <a:t>It’s possible, so you should choose an agent with </a:t>
            </a:r>
            <a:br>
              <a:rPr lang="en-US" sz="2800" dirty="0">
                <a:solidFill>
                  <a:prstClr val="black">
                    <a:lumMod val="75000"/>
                    <a:lumOff val="25000"/>
                  </a:prstClr>
                </a:solidFill>
                <a:latin typeface="Arial"/>
                <a:cs typeface="Arial"/>
              </a:rPr>
            </a:br>
            <a:r>
              <a:rPr lang="en-US" sz="2800" dirty="0">
                <a:solidFill>
                  <a:prstClr val="black">
                    <a:lumMod val="75000"/>
                    <a:lumOff val="25000"/>
                  </a:prstClr>
                </a:solidFill>
                <a:latin typeface="Arial"/>
                <a:cs typeface="Arial"/>
              </a:rPr>
              <a:t>utmost care and make it someone in whom you have complete confidence.</a:t>
            </a:r>
          </a:p>
          <a:p>
            <a:pPr algn="ctr" defTabSz="457200">
              <a:spcAft>
                <a:spcPts val="1200"/>
              </a:spcAft>
            </a:pPr>
            <a:endParaRPr lang="en-US" sz="800" dirty="0">
              <a:solidFill>
                <a:prstClr val="black">
                  <a:lumMod val="75000"/>
                  <a:lumOff val="25000"/>
                </a:prstClr>
              </a:solidFill>
              <a:latin typeface="Arial"/>
              <a:cs typeface="Arial"/>
            </a:endParaRPr>
          </a:p>
          <a:p>
            <a:pPr algn="ctr" defTabSz="457200"/>
            <a:r>
              <a:rPr lang="en-US" sz="2800" dirty="0">
                <a:solidFill>
                  <a:prstClr val="black">
                    <a:lumMod val="75000"/>
                    <a:lumOff val="25000"/>
                  </a:prstClr>
                </a:solidFill>
                <a:latin typeface="Arial"/>
                <a:cs typeface="Arial"/>
              </a:rPr>
              <a:t>A well-written power of attorney can be very </a:t>
            </a:r>
            <a:br>
              <a:rPr lang="en-US" sz="2800" dirty="0">
                <a:solidFill>
                  <a:prstClr val="black">
                    <a:lumMod val="75000"/>
                    <a:lumOff val="25000"/>
                  </a:prstClr>
                </a:solidFill>
                <a:latin typeface="Arial"/>
                <a:cs typeface="Arial"/>
              </a:rPr>
            </a:br>
            <a:r>
              <a:rPr lang="en-US" sz="2800" dirty="0">
                <a:solidFill>
                  <a:prstClr val="black">
                    <a:lumMod val="75000"/>
                    <a:lumOff val="25000"/>
                  </a:prstClr>
                </a:solidFill>
                <a:latin typeface="Arial"/>
                <a:cs typeface="Arial"/>
              </a:rPr>
              <a:t>clear about what powers an agent has (and doesn’t have), and handle all potential contingencies.</a:t>
            </a:r>
          </a:p>
        </p:txBody>
      </p:sp>
    </p:spTree>
    <p:extLst>
      <p:ext uri="{BB962C8B-B14F-4D97-AF65-F5344CB8AC3E}">
        <p14:creationId xmlns:p14="http://schemas.microsoft.com/office/powerpoint/2010/main" val="2138419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hoto-1440617711314-de01e4cddec6.jpg"/>
          <p:cNvPicPr>
            <a:picLocks noChangeAspect="1"/>
          </p:cNvPicPr>
          <p:nvPr/>
        </p:nvPicPr>
        <p:blipFill>
          <a:blip r:embed="rId3"/>
          <a:srcRect l="11895" t="25442" r="12316" b="9821"/>
          <a:stretch>
            <a:fillRect/>
          </a:stretch>
        </p:blipFill>
        <p:spPr>
          <a:xfrm>
            <a:off x="0" y="1066800"/>
            <a:ext cx="9144000" cy="5207000"/>
          </a:xfrm>
          <a:prstGeom prst="rect">
            <a:avLst/>
          </a:prstGeom>
        </p:spPr>
      </p:pic>
      <p:sp>
        <p:nvSpPr>
          <p:cNvPr id="9" name="Rectangle 8"/>
          <p:cNvSpPr/>
          <p:nvPr/>
        </p:nvSpPr>
        <p:spPr>
          <a:xfrm>
            <a:off x="0" y="1100666"/>
            <a:ext cx="9144000" cy="5194300"/>
          </a:xfrm>
          <a:prstGeom prst="rect">
            <a:avLst/>
          </a:prstGeom>
          <a:solidFill>
            <a:schemeClr val="tx1">
              <a:lumMod val="65000"/>
              <a:lumOff val="35000"/>
              <a:alpha val="41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Rectangle 1"/>
          <p:cNvSpPr/>
          <p:nvPr/>
        </p:nvSpPr>
        <p:spPr>
          <a:xfrm>
            <a:off x="3" y="2134846"/>
            <a:ext cx="9143997" cy="1677382"/>
          </a:xfrm>
          <a:prstGeom prst="rect">
            <a:avLst/>
          </a:prstGeom>
        </p:spPr>
        <p:txBody>
          <a:bodyPr wrap="square">
            <a:spAutoFit/>
          </a:bodyPr>
          <a:lstStyle/>
          <a:p>
            <a:pPr algn="ctr"/>
            <a:r>
              <a:rPr lang="en-US" sz="5500" dirty="0" smtClean="0">
                <a:solidFill>
                  <a:srgbClr val="FFFFFF"/>
                </a:solidFill>
                <a:latin typeface="Arial" panose="020B0604020202020204" pitchFamily="34" charset="0"/>
                <a:cs typeface="Arial" panose="020B0604020202020204" pitchFamily="34" charset="0"/>
              </a:rPr>
              <a:t>Mission</a:t>
            </a:r>
            <a:r>
              <a:rPr lang="en-US" sz="5500" b="1" dirty="0" smtClean="0">
                <a:solidFill>
                  <a:srgbClr val="FFFFFF"/>
                </a:solidFill>
                <a:latin typeface="Arial" panose="020B0604020202020204" pitchFamily="34" charset="0"/>
                <a:cs typeface="Arial" panose="020B0604020202020204" pitchFamily="34" charset="0"/>
              </a:rPr>
              <a:t> </a:t>
            </a:r>
            <a:r>
              <a:rPr lang="en-US" sz="5500" dirty="0" smtClean="0">
                <a:solidFill>
                  <a:srgbClr val="FFFFFF"/>
                </a:solidFill>
                <a:latin typeface="Arial" panose="020B0604020202020204" pitchFamily="34" charset="0"/>
                <a:cs typeface="Arial" panose="020B0604020202020204" pitchFamily="34" charset="0"/>
              </a:rPr>
              <a:t>of</a:t>
            </a:r>
            <a:r>
              <a:rPr lang="en-US" sz="5500" b="1" dirty="0" smtClean="0">
                <a:solidFill>
                  <a:srgbClr val="FFFFFF"/>
                </a:solidFill>
                <a:latin typeface="Arial" panose="020B0604020202020204" pitchFamily="34" charset="0"/>
                <a:cs typeface="Arial" panose="020B0604020202020204" pitchFamily="34" charset="0"/>
              </a:rPr>
              <a:t> </a:t>
            </a:r>
          </a:p>
          <a:p>
            <a:pPr algn="ctr"/>
            <a:r>
              <a:rPr lang="en-US" sz="4800" b="1" dirty="0" smtClean="0">
                <a:solidFill>
                  <a:srgbClr val="FFFFFF"/>
                </a:solidFill>
                <a:latin typeface="Arial"/>
                <a:cs typeface="Arial"/>
              </a:rPr>
              <a:t>GORDON FISCHER LAW FIRM</a:t>
            </a:r>
            <a:endParaRPr lang="en-US" sz="4800" b="1" dirty="0">
              <a:solidFill>
                <a:srgbClr val="FFFFFF"/>
              </a:solidFill>
              <a:latin typeface="Arial"/>
              <a:cs typeface="Arial"/>
            </a:endParaRPr>
          </a:p>
        </p:txBody>
      </p:sp>
      <p:sp>
        <p:nvSpPr>
          <p:cNvPr id="10" name="Rectangle 9"/>
          <p:cNvSpPr/>
          <p:nvPr/>
        </p:nvSpPr>
        <p:spPr>
          <a:xfrm>
            <a:off x="0" y="4040346"/>
            <a:ext cx="9143997" cy="1237639"/>
          </a:xfrm>
          <a:prstGeom prst="rect">
            <a:avLst/>
          </a:prstGeom>
          <a:solidFill>
            <a:srgbClr val="95C9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0" y="4065746"/>
            <a:ext cx="9144000" cy="1138773"/>
          </a:xfrm>
          <a:prstGeom prst="rect">
            <a:avLst/>
          </a:prstGeom>
          <a:noFill/>
        </p:spPr>
        <p:txBody>
          <a:bodyPr wrap="square" rtlCol="0">
            <a:spAutoFit/>
          </a:bodyPr>
          <a:lstStyle/>
          <a:p>
            <a:pPr lvl="0" algn="ctr">
              <a:buClr>
                <a:srgbClr val="95C93D"/>
              </a:buClr>
              <a:buSzPct val="150000"/>
            </a:pPr>
            <a:r>
              <a:rPr lang="en-US" sz="3400" dirty="0" smtClean="0">
                <a:solidFill>
                  <a:srgbClr val="FFFFFF"/>
                </a:solidFill>
                <a:latin typeface="Arial"/>
                <a:cs typeface="Arial"/>
              </a:rPr>
              <a:t>To Promote </a:t>
            </a:r>
            <a:r>
              <a:rPr lang="en-US" sz="3400" dirty="0">
                <a:solidFill>
                  <a:srgbClr val="FFFFFF"/>
                </a:solidFill>
                <a:latin typeface="Arial"/>
                <a:cs typeface="Arial"/>
              </a:rPr>
              <a:t>A</a:t>
            </a:r>
            <a:r>
              <a:rPr lang="en-US" sz="3400" dirty="0" smtClean="0">
                <a:solidFill>
                  <a:srgbClr val="FFFFFF"/>
                </a:solidFill>
                <a:latin typeface="Arial"/>
                <a:cs typeface="Arial"/>
              </a:rPr>
              <a:t>nd </a:t>
            </a:r>
            <a:r>
              <a:rPr lang="en-US" sz="3400" dirty="0">
                <a:solidFill>
                  <a:srgbClr val="FFFFFF"/>
                </a:solidFill>
                <a:latin typeface="Arial"/>
                <a:cs typeface="Arial"/>
              </a:rPr>
              <a:t>M</a:t>
            </a:r>
            <a:r>
              <a:rPr lang="en-US" sz="3400" dirty="0" smtClean="0">
                <a:solidFill>
                  <a:srgbClr val="FFFFFF"/>
                </a:solidFill>
                <a:latin typeface="Arial"/>
                <a:cs typeface="Arial"/>
              </a:rPr>
              <a:t>aximize Charitable </a:t>
            </a:r>
            <a:br>
              <a:rPr lang="en-US" sz="3400" dirty="0" smtClean="0">
                <a:solidFill>
                  <a:srgbClr val="FFFFFF"/>
                </a:solidFill>
                <a:latin typeface="Arial"/>
                <a:cs typeface="Arial"/>
              </a:rPr>
            </a:br>
            <a:r>
              <a:rPr lang="en-US" sz="3400" dirty="0" smtClean="0">
                <a:solidFill>
                  <a:srgbClr val="FFFFFF"/>
                </a:solidFill>
                <a:latin typeface="Arial"/>
                <a:cs typeface="Arial"/>
              </a:rPr>
              <a:t>Giving </a:t>
            </a:r>
            <a:r>
              <a:rPr lang="en-US" sz="3400" dirty="0">
                <a:solidFill>
                  <a:srgbClr val="FFFFFF"/>
                </a:solidFill>
                <a:latin typeface="Arial"/>
                <a:cs typeface="Arial"/>
              </a:rPr>
              <a:t>I</a:t>
            </a:r>
            <a:r>
              <a:rPr lang="en-US" sz="3400" dirty="0" smtClean="0">
                <a:solidFill>
                  <a:srgbClr val="FFFFFF"/>
                </a:solidFill>
                <a:latin typeface="Arial"/>
                <a:cs typeface="Arial"/>
              </a:rPr>
              <a:t>n Iowa</a:t>
            </a:r>
            <a:endParaRPr lang="en-US" sz="3400" dirty="0">
              <a:solidFill>
                <a:srgbClr val="FFFFFF"/>
              </a:solidFill>
              <a:latin typeface="Arial"/>
              <a:cs typeface="Arial"/>
            </a:endParaRPr>
          </a:p>
        </p:txBody>
      </p:sp>
    </p:spTree>
    <p:extLst>
      <p:ext uri="{BB962C8B-B14F-4D97-AF65-F5344CB8AC3E}">
        <p14:creationId xmlns:p14="http://schemas.microsoft.com/office/powerpoint/2010/main" val="39590486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434" y="1353868"/>
            <a:ext cx="7175740" cy="4783827"/>
          </a:xfrm>
          <a:prstGeom prst="rect">
            <a:avLst/>
          </a:prstGeom>
        </p:spPr>
      </p:pic>
    </p:spTree>
    <p:extLst>
      <p:ext uri="{BB962C8B-B14F-4D97-AF65-F5344CB8AC3E}">
        <p14:creationId xmlns:p14="http://schemas.microsoft.com/office/powerpoint/2010/main" val="29883574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68654"/>
            <a:ext cx="9144000" cy="1477328"/>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Six Must Have </a:t>
            </a:r>
            <a:br>
              <a:rPr lang="en-US" sz="4500" b="1" dirty="0">
                <a:solidFill>
                  <a:srgbClr val="95C93D"/>
                </a:solidFill>
                <a:latin typeface="Arial"/>
                <a:cs typeface="Arial"/>
              </a:rPr>
            </a:br>
            <a:r>
              <a:rPr lang="en-US" sz="4500" b="1" dirty="0">
                <a:solidFill>
                  <a:srgbClr val="95C93D"/>
                </a:solidFill>
                <a:latin typeface="Arial"/>
                <a:cs typeface="Arial"/>
              </a:rPr>
              <a:t>Estate Planning Documents</a:t>
            </a:r>
          </a:p>
        </p:txBody>
      </p:sp>
      <p:cxnSp>
        <p:nvCxnSpPr>
          <p:cNvPr id="8" name="Straight Connector 7"/>
          <p:cNvCxnSpPr/>
          <p:nvPr/>
        </p:nvCxnSpPr>
        <p:spPr>
          <a:xfrm>
            <a:off x="1917700" y="1850784"/>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368300" y="2347288"/>
            <a:ext cx="8724900" cy="3300904"/>
          </a:xfrm>
          <a:prstGeom prst="rect">
            <a:avLst/>
          </a:prstGeom>
          <a:noFill/>
        </p:spPr>
        <p:txBody>
          <a:bodyPr wrap="square" rtlCol="0">
            <a:spAutoFit/>
          </a:bodyPr>
          <a:lstStyle/>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Estate planning questionnaire</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Last Will and Testament</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Health care power of attorney</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Financial power of attorney</a:t>
            </a:r>
          </a:p>
          <a:p>
            <a:pPr marL="514350" indent="-514350" defTabSz="457200">
              <a:spcAft>
                <a:spcPts val="300"/>
              </a:spcAft>
              <a:buClr>
                <a:srgbClr val="95C93D"/>
              </a:buClr>
              <a:buSzPct val="125000"/>
              <a:buFont typeface="+mj-lt"/>
              <a:buAutoNum type="arabicPeriod"/>
            </a:pPr>
            <a:r>
              <a:rPr lang="en-US" sz="2800" b="1" u="sng" dirty="0">
                <a:solidFill>
                  <a:prstClr val="white">
                    <a:lumMod val="50000"/>
                  </a:prstClr>
                </a:solidFill>
                <a:latin typeface="Arial"/>
                <a:cs typeface="Arial"/>
              </a:rPr>
              <a:t>Instructions for the disposition of personal property</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Final Disposition (i.e. burial instructions)</a:t>
            </a:r>
          </a:p>
        </p:txBody>
      </p:sp>
    </p:spTree>
    <p:extLst>
      <p:ext uri="{BB962C8B-B14F-4D97-AF65-F5344CB8AC3E}">
        <p14:creationId xmlns:p14="http://schemas.microsoft.com/office/powerpoint/2010/main" val="22824468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47207"/>
            <a:ext cx="9144000" cy="1384995"/>
          </a:xfrm>
          <a:prstGeom prst="rect">
            <a:avLst/>
          </a:prstGeom>
          <a:noFill/>
        </p:spPr>
        <p:txBody>
          <a:bodyPr wrap="square" rtlCol="0">
            <a:spAutoFit/>
          </a:bodyPr>
          <a:lstStyle/>
          <a:p>
            <a:pPr algn="ctr" defTabSz="457200">
              <a:buClr>
                <a:srgbClr val="95C93D"/>
              </a:buClr>
              <a:buSzPct val="150000"/>
            </a:pPr>
            <a:r>
              <a:rPr lang="en-US" sz="4200" b="1" dirty="0">
                <a:solidFill>
                  <a:srgbClr val="95C93D"/>
                </a:solidFill>
                <a:latin typeface="Arial"/>
                <a:cs typeface="Arial"/>
              </a:rPr>
              <a:t>What are Instructions for Distribution Of Personal Property?</a:t>
            </a:r>
          </a:p>
        </p:txBody>
      </p:sp>
      <p:cxnSp>
        <p:nvCxnSpPr>
          <p:cNvPr id="9" name="Straight Connector 8"/>
          <p:cNvCxnSpPr/>
          <p:nvPr/>
        </p:nvCxnSpPr>
        <p:spPr>
          <a:xfrm>
            <a:off x="1936750" y="1777578"/>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0" y="2323935"/>
            <a:ext cx="9144000" cy="3539430"/>
          </a:xfrm>
          <a:prstGeom prst="rect">
            <a:avLst/>
          </a:prstGeom>
          <a:noFill/>
        </p:spPr>
        <p:txBody>
          <a:bodyPr wrap="square" rtlCol="0">
            <a:spAutoFit/>
          </a:bodyPr>
          <a:lstStyle/>
          <a:p>
            <a:pPr algn="ctr" defTabSz="457200"/>
            <a:r>
              <a:rPr lang="en-US" sz="3200" dirty="0">
                <a:solidFill>
                  <a:prstClr val="black">
                    <a:lumMod val="75000"/>
                    <a:lumOff val="25000"/>
                  </a:prstClr>
                </a:solidFill>
                <a:latin typeface="Arial"/>
                <a:cs typeface="Arial"/>
              </a:rPr>
              <a:t>On this form, you can designate specific </a:t>
            </a:r>
            <a:br>
              <a:rPr lang="en-US" sz="3200" dirty="0">
                <a:solidFill>
                  <a:prstClr val="black">
                    <a:lumMod val="75000"/>
                    <a:lumOff val="25000"/>
                  </a:prstClr>
                </a:solidFill>
                <a:latin typeface="Arial"/>
                <a:cs typeface="Arial"/>
              </a:rPr>
            </a:br>
            <a:r>
              <a:rPr lang="en-US" sz="3200" dirty="0">
                <a:solidFill>
                  <a:prstClr val="black">
                    <a:lumMod val="75000"/>
                    <a:lumOff val="25000"/>
                  </a:prstClr>
                </a:solidFill>
                <a:latin typeface="Arial"/>
                <a:cs typeface="Arial"/>
              </a:rPr>
              <a:t>items of your tangible personal property to go to certain people after your death.</a:t>
            </a:r>
          </a:p>
          <a:p>
            <a:pPr algn="ctr" defTabSz="457200"/>
            <a:endParaRPr lang="en-US" sz="3200" dirty="0">
              <a:solidFill>
                <a:prstClr val="black">
                  <a:lumMod val="75000"/>
                  <a:lumOff val="25000"/>
                </a:prstClr>
              </a:solidFill>
              <a:latin typeface="Arial"/>
              <a:cs typeface="Arial"/>
            </a:endParaRPr>
          </a:p>
          <a:p>
            <a:pPr algn="ctr" defTabSz="457200"/>
            <a:endParaRPr lang="en-US" sz="3200" dirty="0">
              <a:solidFill>
                <a:prstClr val="black">
                  <a:lumMod val="75000"/>
                  <a:lumOff val="25000"/>
                </a:prstClr>
              </a:solidFill>
              <a:latin typeface="Arial"/>
              <a:cs typeface="Arial"/>
            </a:endParaRPr>
          </a:p>
          <a:p>
            <a:pPr algn="ctr" defTabSz="457200"/>
            <a:r>
              <a:rPr lang="en-US" sz="3200" dirty="0" smtClean="0">
                <a:solidFill>
                  <a:prstClr val="white">
                    <a:lumMod val="50000"/>
                  </a:prstClr>
                </a:solidFill>
                <a:latin typeface="Arial"/>
                <a:cs typeface="Arial"/>
              </a:rPr>
              <a:t>Ex: </a:t>
            </a:r>
            <a:r>
              <a:rPr lang="en-US" sz="3200" dirty="0">
                <a:solidFill>
                  <a:prstClr val="white">
                    <a:lumMod val="50000"/>
                  </a:prstClr>
                </a:solidFill>
                <a:latin typeface="Arial"/>
                <a:cs typeface="Arial"/>
              </a:rPr>
              <a:t>I give my baseball cards to my nephew and </a:t>
            </a:r>
            <a:r>
              <a:rPr lang="en-US" sz="3200" dirty="0" smtClean="0">
                <a:solidFill>
                  <a:prstClr val="white">
                    <a:lumMod val="50000"/>
                  </a:prstClr>
                </a:solidFill>
                <a:latin typeface="Arial"/>
                <a:cs typeface="Arial"/>
              </a:rPr>
              <a:t>antique</a:t>
            </a:r>
            <a:r>
              <a:rPr lang="en-US" sz="3200" dirty="0" smtClean="0">
                <a:solidFill>
                  <a:prstClr val="white">
                    <a:lumMod val="50000"/>
                  </a:prstClr>
                </a:solidFill>
                <a:latin typeface="Arial"/>
                <a:cs typeface="Arial"/>
              </a:rPr>
              <a:t> </a:t>
            </a:r>
            <a:r>
              <a:rPr lang="en-US" sz="3200" dirty="0">
                <a:solidFill>
                  <a:prstClr val="white">
                    <a:lumMod val="50000"/>
                  </a:prstClr>
                </a:solidFill>
                <a:latin typeface="Arial"/>
                <a:cs typeface="Arial"/>
              </a:rPr>
              <a:t>bookcase to my sister. </a:t>
            </a:r>
          </a:p>
        </p:txBody>
      </p:sp>
    </p:spTree>
    <p:extLst>
      <p:ext uri="{BB962C8B-B14F-4D97-AF65-F5344CB8AC3E}">
        <p14:creationId xmlns:p14="http://schemas.microsoft.com/office/powerpoint/2010/main" val="8752596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01321"/>
            <a:ext cx="9144000" cy="2077492"/>
          </a:xfrm>
          <a:prstGeom prst="rect">
            <a:avLst/>
          </a:prstGeom>
          <a:noFill/>
        </p:spPr>
        <p:txBody>
          <a:bodyPr wrap="square" rtlCol="0">
            <a:spAutoFit/>
          </a:bodyPr>
          <a:lstStyle/>
          <a:p>
            <a:pPr algn="ctr" defTabSz="457200">
              <a:buClr>
                <a:srgbClr val="95C93D"/>
              </a:buClr>
              <a:buSzPct val="150000"/>
            </a:pPr>
            <a:r>
              <a:rPr lang="en-US" sz="4200" b="1" dirty="0">
                <a:solidFill>
                  <a:srgbClr val="95C93D"/>
                </a:solidFill>
                <a:latin typeface="Arial"/>
                <a:cs typeface="Arial"/>
              </a:rPr>
              <a:t>Advantages of Using Instructions for Distribution Of Personal Property?</a:t>
            </a:r>
          </a:p>
        </p:txBody>
      </p:sp>
      <p:cxnSp>
        <p:nvCxnSpPr>
          <p:cNvPr id="10" name="Straight Connector 9"/>
          <p:cNvCxnSpPr/>
          <p:nvPr/>
        </p:nvCxnSpPr>
        <p:spPr>
          <a:xfrm>
            <a:off x="1917700" y="2297733"/>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1" name="TextBox 10"/>
          <p:cNvSpPr txBox="1"/>
          <p:nvPr/>
        </p:nvSpPr>
        <p:spPr>
          <a:xfrm>
            <a:off x="0" y="2750739"/>
            <a:ext cx="9144000" cy="2862322"/>
          </a:xfrm>
          <a:prstGeom prst="rect">
            <a:avLst/>
          </a:prstGeom>
          <a:noFill/>
        </p:spPr>
        <p:txBody>
          <a:bodyPr wrap="square" rtlCol="0">
            <a:spAutoFit/>
          </a:bodyPr>
          <a:lstStyle/>
          <a:p>
            <a:pPr algn="ctr" defTabSz="457200">
              <a:spcAft>
                <a:spcPts val="1200"/>
              </a:spcAft>
            </a:pPr>
            <a:r>
              <a:rPr lang="en-US" sz="3200" b="1" dirty="0">
                <a:solidFill>
                  <a:prstClr val="white">
                    <a:lumMod val="50000"/>
                  </a:prstClr>
                </a:solidFill>
                <a:latin typeface="Arial" panose="020B0604020202020204" pitchFamily="34" charset="0"/>
                <a:ea typeface="Times New Roman" charset="0"/>
                <a:cs typeface="Arial" panose="020B0604020202020204" pitchFamily="34" charset="0"/>
              </a:rPr>
              <a:t>It’s very easy to use this form.</a:t>
            </a:r>
          </a:p>
          <a:p>
            <a:pPr algn="ctr" defTabSz="457200">
              <a:spcAft>
                <a:spcPts val="1200"/>
              </a:spcAft>
            </a:pPr>
            <a:endParaRPr lang="en-US" sz="3200" b="1" dirty="0">
              <a:solidFill>
                <a:prstClr val="white">
                  <a:lumMod val="50000"/>
                </a:prstClr>
              </a:solidFill>
              <a:latin typeface="Arial" panose="020B0604020202020204" pitchFamily="34" charset="0"/>
              <a:ea typeface="Times New Roman" charset="0"/>
              <a:cs typeface="Arial" panose="020B0604020202020204" pitchFamily="34" charset="0"/>
            </a:endParaRPr>
          </a:p>
          <a:p>
            <a:pPr algn="ctr" defTabSz="457200"/>
            <a:r>
              <a:rPr lang="en-US" sz="3200" dirty="0">
                <a:solidFill>
                  <a:prstClr val="black">
                    <a:lumMod val="75000"/>
                    <a:lumOff val="25000"/>
                  </a:prstClr>
                </a:solidFill>
                <a:latin typeface="Arial"/>
                <a:cs typeface="Arial"/>
              </a:rPr>
              <a:t>You can change this form or add items to the form as often as you wish without a formal amendment (known as a “codicil”) to your Will. </a:t>
            </a:r>
          </a:p>
        </p:txBody>
      </p:sp>
    </p:spTree>
    <p:extLst>
      <p:ext uri="{BB962C8B-B14F-4D97-AF65-F5344CB8AC3E}">
        <p14:creationId xmlns:p14="http://schemas.microsoft.com/office/powerpoint/2010/main" val="17847388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554404"/>
            <a:ext cx="9144000" cy="1477328"/>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Six Must Have </a:t>
            </a:r>
            <a:br>
              <a:rPr lang="en-US" sz="4500" b="1" dirty="0">
                <a:solidFill>
                  <a:srgbClr val="95C93D"/>
                </a:solidFill>
                <a:latin typeface="Arial"/>
                <a:cs typeface="Arial"/>
              </a:rPr>
            </a:br>
            <a:r>
              <a:rPr lang="en-US" sz="4500" b="1" dirty="0">
                <a:solidFill>
                  <a:srgbClr val="95C93D"/>
                </a:solidFill>
                <a:latin typeface="Arial"/>
                <a:cs typeface="Arial"/>
              </a:rPr>
              <a:t>Estate Planning Documents</a:t>
            </a:r>
          </a:p>
        </p:txBody>
      </p:sp>
      <p:cxnSp>
        <p:nvCxnSpPr>
          <p:cNvPr id="8" name="Straight Connector 7"/>
          <p:cNvCxnSpPr/>
          <p:nvPr/>
        </p:nvCxnSpPr>
        <p:spPr>
          <a:xfrm>
            <a:off x="1917700" y="2136534"/>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368300" y="2633038"/>
            <a:ext cx="8724900" cy="2870016"/>
          </a:xfrm>
          <a:prstGeom prst="rect">
            <a:avLst/>
          </a:prstGeom>
          <a:noFill/>
        </p:spPr>
        <p:txBody>
          <a:bodyPr wrap="square" rtlCol="0">
            <a:spAutoFit/>
          </a:bodyPr>
          <a:lstStyle/>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Estate planning questionnaire</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Last Will and Testament</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Health care power of attorney</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Financial power of attorney</a:t>
            </a:r>
          </a:p>
          <a:p>
            <a:pPr marL="514350" indent="-514350" defTabSz="457200">
              <a:spcAft>
                <a:spcPts val="300"/>
              </a:spcAft>
              <a:buClr>
                <a:srgbClr val="95C93D"/>
              </a:buClr>
              <a:buSzPct val="125000"/>
              <a:buFont typeface="+mj-lt"/>
              <a:buAutoNum type="arabicPeriod"/>
            </a:pPr>
            <a:r>
              <a:rPr lang="en-US" sz="2800" dirty="0">
                <a:solidFill>
                  <a:prstClr val="black">
                    <a:lumMod val="75000"/>
                    <a:lumOff val="25000"/>
                  </a:prstClr>
                </a:solidFill>
                <a:latin typeface="Arial"/>
                <a:cs typeface="Arial"/>
              </a:rPr>
              <a:t>Instructions for the disposition of personal property</a:t>
            </a:r>
          </a:p>
          <a:p>
            <a:pPr marL="514350" indent="-514350" defTabSz="457200">
              <a:spcAft>
                <a:spcPts val="300"/>
              </a:spcAft>
              <a:buClr>
                <a:srgbClr val="95C93D"/>
              </a:buClr>
              <a:buSzPct val="125000"/>
              <a:buFont typeface="+mj-lt"/>
              <a:buAutoNum type="arabicPeriod"/>
            </a:pPr>
            <a:r>
              <a:rPr lang="en-US" sz="2800" b="1" u="sng" dirty="0">
                <a:solidFill>
                  <a:prstClr val="white">
                    <a:lumMod val="50000"/>
                  </a:prstClr>
                </a:solidFill>
                <a:latin typeface="Arial"/>
                <a:cs typeface="Arial"/>
              </a:rPr>
              <a:t>Final Disposition (i.e. burial instructions)</a:t>
            </a:r>
          </a:p>
        </p:txBody>
      </p:sp>
    </p:spTree>
    <p:extLst>
      <p:ext uri="{BB962C8B-B14F-4D97-AF65-F5344CB8AC3E}">
        <p14:creationId xmlns:p14="http://schemas.microsoft.com/office/powerpoint/2010/main" val="10088838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600" y="220753"/>
            <a:ext cx="9245600" cy="1477328"/>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What are Final Disposition Instructions?</a:t>
            </a:r>
          </a:p>
        </p:txBody>
      </p:sp>
      <p:cxnSp>
        <p:nvCxnSpPr>
          <p:cNvPr id="9" name="Straight Connector 8"/>
          <p:cNvCxnSpPr/>
          <p:nvPr/>
        </p:nvCxnSpPr>
        <p:spPr>
          <a:xfrm>
            <a:off x="1710425" y="1771122"/>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50800" y="2321550"/>
            <a:ext cx="9093200" cy="3570208"/>
          </a:xfrm>
          <a:prstGeom prst="rect">
            <a:avLst/>
          </a:prstGeom>
          <a:noFill/>
        </p:spPr>
        <p:txBody>
          <a:bodyPr wrap="square" rtlCol="0">
            <a:spAutoFit/>
          </a:bodyPr>
          <a:lstStyle/>
          <a:p>
            <a:pPr algn="ctr" defTabSz="457200">
              <a:spcAft>
                <a:spcPts val="1200"/>
              </a:spcAft>
            </a:pPr>
            <a:r>
              <a:rPr lang="en-US" sz="3200" dirty="0">
                <a:solidFill>
                  <a:prstClr val="white">
                    <a:lumMod val="50000"/>
                  </a:prstClr>
                </a:solidFill>
                <a:latin typeface="Arial"/>
                <a:cs typeface="Arial"/>
              </a:rPr>
              <a:t>Final Disposition Instructions give you the opportunity to:</a:t>
            </a:r>
          </a:p>
          <a:p>
            <a:pPr algn="ctr" defTabSz="457200">
              <a:spcAft>
                <a:spcPts val="1200"/>
              </a:spcAft>
            </a:pPr>
            <a:endParaRPr lang="en-US" sz="1400" dirty="0">
              <a:solidFill>
                <a:prstClr val="white">
                  <a:lumMod val="50000"/>
                </a:prstClr>
              </a:solidFill>
              <a:latin typeface="Arial"/>
              <a:cs typeface="Arial"/>
            </a:endParaRPr>
          </a:p>
          <a:p>
            <a:pPr marL="914400" lvl="1" indent="-457200" defTabSz="457200">
              <a:buClr>
                <a:srgbClr val="95C93D"/>
              </a:buClr>
              <a:buFont typeface="Arial"/>
              <a:buChar char="•"/>
            </a:pPr>
            <a:r>
              <a:rPr lang="en-US" sz="3200" dirty="0">
                <a:solidFill>
                  <a:prstClr val="black">
                    <a:lumMod val="75000"/>
                    <a:lumOff val="25000"/>
                  </a:prstClr>
                </a:solidFill>
                <a:latin typeface="Arial"/>
                <a:cs typeface="Arial"/>
              </a:rPr>
              <a:t>specify how how to deal with your remains</a:t>
            </a:r>
          </a:p>
          <a:p>
            <a:pPr marL="914400" lvl="1" indent="-457200" defTabSz="457200">
              <a:buClr>
                <a:srgbClr val="95C93D"/>
              </a:buClr>
              <a:buFont typeface="Arial"/>
              <a:buChar char="•"/>
            </a:pPr>
            <a:r>
              <a:rPr lang="en-US" sz="3200" dirty="0">
                <a:solidFill>
                  <a:prstClr val="black">
                    <a:lumMod val="75000"/>
                    <a:lumOff val="25000"/>
                  </a:prstClr>
                </a:solidFill>
                <a:latin typeface="Arial"/>
                <a:cs typeface="Arial"/>
              </a:rPr>
              <a:t>provide details of any prior arrangements</a:t>
            </a:r>
          </a:p>
          <a:p>
            <a:pPr marL="914400" lvl="1" indent="-457200" defTabSz="457200">
              <a:buClr>
                <a:srgbClr val="95C93D"/>
              </a:buClr>
              <a:buFont typeface="Arial"/>
              <a:buChar char="•"/>
            </a:pPr>
            <a:r>
              <a:rPr lang="en-US" sz="3200" dirty="0">
                <a:solidFill>
                  <a:prstClr val="black">
                    <a:lumMod val="75000"/>
                    <a:lumOff val="25000"/>
                  </a:prstClr>
                </a:solidFill>
                <a:latin typeface="Arial"/>
                <a:cs typeface="Arial"/>
              </a:rPr>
              <a:t>designate the person(s) to carry out your wishes</a:t>
            </a:r>
          </a:p>
        </p:txBody>
      </p:sp>
    </p:spTree>
    <p:extLst>
      <p:ext uri="{BB962C8B-B14F-4D97-AF65-F5344CB8AC3E}">
        <p14:creationId xmlns:p14="http://schemas.microsoft.com/office/powerpoint/2010/main" val="13213740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245600" cy="2077492"/>
          </a:xfrm>
          <a:prstGeom prst="rect">
            <a:avLst/>
          </a:prstGeom>
          <a:noFill/>
        </p:spPr>
        <p:txBody>
          <a:bodyPr wrap="square" rtlCol="0">
            <a:spAutoFit/>
          </a:bodyPr>
          <a:lstStyle/>
          <a:p>
            <a:pPr algn="ctr" defTabSz="457200">
              <a:buClr>
                <a:srgbClr val="95C93D"/>
              </a:buClr>
              <a:buSzPct val="150000"/>
            </a:pPr>
            <a:r>
              <a:rPr lang="en-US" sz="4200" b="1" dirty="0">
                <a:solidFill>
                  <a:srgbClr val="95C93D"/>
                </a:solidFill>
                <a:latin typeface="Arial"/>
                <a:cs typeface="Arial"/>
              </a:rPr>
              <a:t>I Understand the Six </a:t>
            </a:r>
            <a:r>
              <a:rPr lang="en-US" sz="4200" b="1" dirty="0" smtClean="0">
                <a:solidFill>
                  <a:srgbClr val="95C93D"/>
                </a:solidFill>
                <a:latin typeface="Arial"/>
                <a:cs typeface="Arial"/>
              </a:rPr>
              <a:t>Must </a:t>
            </a:r>
            <a:r>
              <a:rPr lang="en-US" sz="4200" b="1" dirty="0">
                <a:solidFill>
                  <a:srgbClr val="95C93D"/>
                </a:solidFill>
                <a:latin typeface="Arial"/>
                <a:cs typeface="Arial"/>
              </a:rPr>
              <a:t>Have Estate Planning Documents. </a:t>
            </a:r>
            <a:endParaRPr lang="en-US" sz="4200" b="1" dirty="0" smtClean="0">
              <a:solidFill>
                <a:srgbClr val="95C93D"/>
              </a:solidFill>
              <a:latin typeface="Arial"/>
              <a:cs typeface="Arial"/>
            </a:endParaRPr>
          </a:p>
          <a:p>
            <a:pPr algn="ctr" defTabSz="457200">
              <a:buClr>
                <a:srgbClr val="95C93D"/>
              </a:buClr>
              <a:buSzPct val="150000"/>
            </a:pPr>
            <a:r>
              <a:rPr lang="en-US" sz="4200" b="1" dirty="0" smtClean="0">
                <a:solidFill>
                  <a:srgbClr val="95C93D"/>
                </a:solidFill>
                <a:latin typeface="Arial"/>
                <a:cs typeface="Arial"/>
              </a:rPr>
              <a:t>What </a:t>
            </a:r>
            <a:r>
              <a:rPr lang="en-US" sz="4200" b="1" dirty="0">
                <a:solidFill>
                  <a:srgbClr val="95C93D"/>
                </a:solidFill>
                <a:latin typeface="Arial"/>
                <a:cs typeface="Arial"/>
              </a:rPr>
              <a:t>else?</a:t>
            </a:r>
          </a:p>
        </p:txBody>
      </p:sp>
      <p:cxnSp>
        <p:nvCxnSpPr>
          <p:cNvPr id="9" name="Straight Connector 8"/>
          <p:cNvCxnSpPr/>
          <p:nvPr/>
        </p:nvCxnSpPr>
        <p:spPr>
          <a:xfrm>
            <a:off x="1987550" y="1975505"/>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50800" y="2192462"/>
            <a:ext cx="9144000" cy="584775"/>
          </a:xfrm>
          <a:prstGeom prst="rect">
            <a:avLst/>
          </a:prstGeom>
          <a:noFill/>
        </p:spPr>
        <p:txBody>
          <a:bodyPr wrap="square" rtlCol="0">
            <a:spAutoFit/>
          </a:bodyPr>
          <a:lstStyle/>
          <a:p>
            <a:pPr algn="ctr" defTabSz="457200"/>
            <a:r>
              <a:rPr lang="en-US" sz="3200" dirty="0">
                <a:solidFill>
                  <a:prstClr val="white">
                    <a:lumMod val="50000"/>
                  </a:prstClr>
                </a:solidFill>
                <a:latin typeface="Arial"/>
                <a:cs typeface="Arial"/>
              </a:rPr>
              <a:t>Don’t forget about your beneficiary designations</a:t>
            </a:r>
            <a:r>
              <a:rPr lang="en-US" sz="3200" i="1" dirty="0">
                <a:solidFill>
                  <a:prstClr val="white">
                    <a:lumMod val="50000"/>
                  </a:prstClr>
                </a:solidFill>
                <a:latin typeface="Arial"/>
                <a:cs typeface="Arial"/>
              </a:rPr>
              <a:t>.</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2928" y="2919482"/>
            <a:ext cx="4258792" cy="2828600"/>
          </a:xfrm>
          <a:prstGeom prst="rect">
            <a:avLst/>
          </a:prstGeom>
        </p:spPr>
      </p:pic>
      <p:sp>
        <p:nvSpPr>
          <p:cNvPr id="12" name="Rectangle 11"/>
          <p:cNvSpPr/>
          <p:nvPr/>
        </p:nvSpPr>
        <p:spPr>
          <a:xfrm>
            <a:off x="158751" y="2845473"/>
            <a:ext cx="4572000" cy="3108543"/>
          </a:xfrm>
          <a:prstGeom prst="rect">
            <a:avLst/>
          </a:prstGeom>
        </p:spPr>
        <p:txBody>
          <a:bodyPr>
            <a:spAutoFit/>
          </a:bodyPr>
          <a:lstStyle/>
          <a:p>
            <a:pPr marL="457200" indent="-457200" defTabSz="457200">
              <a:buClr>
                <a:srgbClr val="95C93D"/>
              </a:buClr>
              <a:buFont typeface="Arial" panose="020B0604020202020204" pitchFamily="34" charset="0"/>
              <a:buChar char="•"/>
            </a:pPr>
            <a:r>
              <a:rPr lang="en-US" sz="2800" dirty="0">
                <a:solidFill>
                  <a:prstClr val="black">
                    <a:lumMod val="75000"/>
                    <a:lumOff val="25000"/>
                  </a:prstClr>
                </a:solidFill>
                <a:latin typeface="Arial"/>
                <a:cs typeface="Arial"/>
              </a:rPr>
              <a:t>savings and checking </a:t>
            </a:r>
            <a:r>
              <a:rPr lang="en-US" sz="2800" dirty="0" smtClean="0">
                <a:solidFill>
                  <a:prstClr val="black">
                    <a:lumMod val="75000"/>
                    <a:lumOff val="25000"/>
                  </a:prstClr>
                </a:solidFill>
                <a:latin typeface="Arial"/>
                <a:cs typeface="Arial"/>
              </a:rPr>
              <a:t>accounts</a:t>
            </a:r>
          </a:p>
          <a:p>
            <a:pPr defTabSz="457200">
              <a:buClr>
                <a:srgbClr val="95C93D"/>
              </a:buClr>
            </a:pPr>
            <a:r>
              <a:rPr lang="en-US" sz="2800" dirty="0" smtClean="0">
                <a:solidFill>
                  <a:prstClr val="black">
                    <a:lumMod val="75000"/>
                    <a:lumOff val="25000"/>
                  </a:prstClr>
                </a:solidFill>
                <a:latin typeface="Arial"/>
                <a:cs typeface="Arial"/>
              </a:rPr>
              <a:t> </a:t>
            </a:r>
          </a:p>
          <a:p>
            <a:pPr marL="457200" indent="-457200" defTabSz="457200">
              <a:buClr>
                <a:srgbClr val="95C93D"/>
              </a:buClr>
              <a:buFont typeface="Arial" panose="020B0604020202020204" pitchFamily="34" charset="0"/>
              <a:buChar char="•"/>
            </a:pPr>
            <a:r>
              <a:rPr lang="en-US" sz="2800" dirty="0" smtClean="0">
                <a:solidFill>
                  <a:prstClr val="black">
                    <a:lumMod val="75000"/>
                    <a:lumOff val="25000"/>
                  </a:prstClr>
                </a:solidFill>
                <a:latin typeface="Arial"/>
                <a:cs typeface="Arial"/>
              </a:rPr>
              <a:t>retirement </a:t>
            </a:r>
            <a:r>
              <a:rPr lang="en-US" sz="2800" dirty="0">
                <a:solidFill>
                  <a:prstClr val="black">
                    <a:lumMod val="75000"/>
                    <a:lumOff val="25000"/>
                  </a:prstClr>
                </a:solidFill>
                <a:latin typeface="Arial"/>
                <a:cs typeface="Arial"/>
              </a:rPr>
              <a:t>benefit plans mutual funds</a:t>
            </a:r>
          </a:p>
          <a:p>
            <a:pPr marL="457200" indent="-457200" defTabSz="457200">
              <a:buClr>
                <a:srgbClr val="95C93D"/>
              </a:buClr>
              <a:buFont typeface="Arial" panose="020B0604020202020204" pitchFamily="34" charset="0"/>
              <a:buChar char="•"/>
            </a:pPr>
            <a:endParaRPr lang="en-US" sz="2800" dirty="0">
              <a:solidFill>
                <a:prstClr val="black">
                  <a:lumMod val="75000"/>
                  <a:lumOff val="25000"/>
                </a:prstClr>
              </a:solidFill>
              <a:latin typeface="Arial"/>
              <a:cs typeface="Arial"/>
            </a:endParaRPr>
          </a:p>
          <a:p>
            <a:pPr marL="457200" indent="-457200" defTabSz="457200">
              <a:buClr>
                <a:srgbClr val="95C93D"/>
              </a:buClr>
              <a:buFont typeface="Arial" panose="020B0604020202020204" pitchFamily="34" charset="0"/>
              <a:buChar char="•"/>
            </a:pPr>
            <a:r>
              <a:rPr lang="en-US" sz="2800" dirty="0">
                <a:solidFill>
                  <a:prstClr val="black">
                    <a:lumMod val="75000"/>
                    <a:lumOff val="25000"/>
                  </a:prstClr>
                </a:solidFill>
                <a:latin typeface="Arial"/>
                <a:cs typeface="Arial"/>
              </a:rPr>
              <a:t>insurance policies</a:t>
            </a:r>
          </a:p>
        </p:txBody>
      </p:sp>
    </p:spTree>
    <p:extLst>
      <p:ext uri="{BB962C8B-B14F-4D97-AF65-F5344CB8AC3E}">
        <p14:creationId xmlns:p14="http://schemas.microsoft.com/office/powerpoint/2010/main" val="13594606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400" y="280652"/>
            <a:ext cx="9169400" cy="2077492"/>
          </a:xfrm>
          <a:prstGeom prst="rect">
            <a:avLst/>
          </a:prstGeom>
          <a:noFill/>
        </p:spPr>
        <p:txBody>
          <a:bodyPr wrap="square" rtlCol="0">
            <a:spAutoFit/>
          </a:bodyPr>
          <a:lstStyle/>
          <a:p>
            <a:pPr lvl="0" algn="ctr">
              <a:buClr>
                <a:srgbClr val="95C93D"/>
              </a:buClr>
              <a:buSzPct val="150000"/>
            </a:pPr>
            <a:r>
              <a:rPr lang="en-US" sz="4200" b="1" dirty="0" smtClean="0">
                <a:solidFill>
                  <a:srgbClr val="95C93D"/>
                </a:solidFill>
                <a:latin typeface="Arial"/>
                <a:cs typeface="Arial"/>
              </a:rPr>
              <a:t>I Understand The </a:t>
            </a:r>
            <a:r>
              <a:rPr lang="en-US" sz="4200" b="1" smtClean="0">
                <a:solidFill>
                  <a:srgbClr val="95C93D"/>
                </a:solidFill>
                <a:latin typeface="Arial"/>
                <a:cs typeface="Arial"/>
              </a:rPr>
              <a:t>Six </a:t>
            </a:r>
            <a:r>
              <a:rPr lang="en-US" sz="4200" b="1" smtClean="0">
                <a:solidFill>
                  <a:srgbClr val="95C93D"/>
                </a:solidFill>
                <a:latin typeface="Arial"/>
                <a:cs typeface="Arial"/>
              </a:rPr>
              <a:t>“</a:t>
            </a:r>
            <a:r>
              <a:rPr lang="en-US" sz="4200" b="1" dirty="0" smtClean="0">
                <a:solidFill>
                  <a:srgbClr val="95C93D"/>
                </a:solidFill>
                <a:latin typeface="Arial"/>
                <a:cs typeface="Arial"/>
              </a:rPr>
              <a:t>Must Have” Estate Planning </a:t>
            </a:r>
            <a:r>
              <a:rPr lang="en-US" sz="4200" b="1" smtClean="0">
                <a:solidFill>
                  <a:srgbClr val="95C93D"/>
                </a:solidFill>
                <a:latin typeface="Arial"/>
                <a:cs typeface="Arial"/>
              </a:rPr>
              <a:t>Documents</a:t>
            </a:r>
            <a:r>
              <a:rPr lang="en-US" sz="4200" b="1" smtClean="0">
                <a:solidFill>
                  <a:srgbClr val="95C93D"/>
                </a:solidFill>
                <a:latin typeface="Arial"/>
                <a:cs typeface="Arial"/>
              </a:rPr>
              <a:t>.</a:t>
            </a:r>
          </a:p>
          <a:p>
            <a:pPr lvl="0" algn="ctr">
              <a:buClr>
                <a:srgbClr val="95C93D"/>
              </a:buClr>
              <a:buSzPct val="150000"/>
            </a:pPr>
            <a:r>
              <a:rPr lang="en-US" sz="4200" b="1" dirty="0" smtClean="0">
                <a:solidFill>
                  <a:srgbClr val="95C93D"/>
                </a:solidFill>
                <a:latin typeface="Arial"/>
                <a:cs typeface="Arial"/>
              </a:rPr>
              <a:t> </a:t>
            </a:r>
            <a:r>
              <a:rPr lang="en-US" sz="4200" b="1" dirty="0" smtClean="0">
                <a:solidFill>
                  <a:srgbClr val="95C93D"/>
                </a:solidFill>
                <a:latin typeface="Arial"/>
                <a:cs typeface="Arial"/>
              </a:rPr>
              <a:t>What else?</a:t>
            </a:r>
          </a:p>
        </p:txBody>
      </p:sp>
      <p:cxnSp>
        <p:nvCxnSpPr>
          <p:cNvPr id="7" name="Straight Connector 6"/>
          <p:cNvCxnSpPr/>
          <p:nvPr/>
        </p:nvCxnSpPr>
        <p:spPr>
          <a:xfrm>
            <a:off x="2012950" y="2445412"/>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8" name="TextBox 7"/>
          <p:cNvSpPr txBox="1"/>
          <p:nvPr/>
        </p:nvSpPr>
        <p:spPr>
          <a:xfrm>
            <a:off x="76200" y="3201311"/>
            <a:ext cx="9144000" cy="1200329"/>
          </a:xfrm>
          <a:prstGeom prst="rect">
            <a:avLst/>
          </a:prstGeom>
          <a:noFill/>
        </p:spPr>
        <p:txBody>
          <a:bodyPr wrap="square" rtlCol="0">
            <a:spAutoFit/>
          </a:bodyPr>
          <a:lstStyle/>
          <a:p>
            <a:pPr algn="ctr"/>
            <a:r>
              <a:rPr lang="en-US" sz="3600" dirty="0">
                <a:solidFill>
                  <a:schemeClr val="tx1">
                    <a:lumMod val="75000"/>
                    <a:lumOff val="25000"/>
                  </a:schemeClr>
                </a:solidFill>
                <a:latin typeface="Arial" panose="020B0604020202020204" pitchFamily="34" charset="0"/>
                <a:cs typeface="Arial" panose="020B0604020202020204" pitchFamily="34" charset="0"/>
              </a:rPr>
              <a:t>You need to keep them </a:t>
            </a:r>
            <a:r>
              <a:rPr lang="en-US" sz="3600" dirty="0" smtClean="0">
                <a:solidFill>
                  <a:schemeClr val="tx1">
                    <a:lumMod val="75000"/>
                    <a:lumOff val="25000"/>
                  </a:schemeClr>
                </a:solidFill>
                <a:latin typeface="Arial" panose="020B0604020202020204" pitchFamily="34" charset="0"/>
                <a:cs typeface="Arial" panose="020B0604020202020204" pitchFamily="34" charset="0"/>
              </a:rPr>
              <a:t/>
            </a:r>
            <a:br>
              <a:rPr lang="en-US" sz="3600" dirty="0" smtClean="0">
                <a:solidFill>
                  <a:schemeClr val="tx1">
                    <a:lumMod val="75000"/>
                    <a:lumOff val="25000"/>
                  </a:schemeClr>
                </a:solidFill>
                <a:latin typeface="Arial" panose="020B0604020202020204" pitchFamily="34" charset="0"/>
                <a:cs typeface="Arial" panose="020B0604020202020204" pitchFamily="34" charset="0"/>
              </a:rPr>
            </a:br>
            <a:r>
              <a:rPr lang="en-US" sz="3600" b="1" dirty="0" smtClean="0">
                <a:solidFill>
                  <a:schemeClr val="tx1">
                    <a:lumMod val="75000"/>
                    <a:lumOff val="25000"/>
                  </a:schemeClr>
                </a:solidFill>
                <a:latin typeface="Arial" panose="020B0604020202020204" pitchFamily="34" charset="0"/>
                <a:ea typeface="Times New Roman" charset="0"/>
                <a:cs typeface="Arial" panose="020B0604020202020204" pitchFamily="34" charset="0"/>
              </a:rPr>
              <a:t>UPDATED</a:t>
            </a:r>
            <a:r>
              <a:rPr lang="en-US" sz="3600" dirty="0" smtClean="0">
                <a:solidFill>
                  <a:schemeClr val="tx1">
                    <a:lumMod val="75000"/>
                    <a:lumOff val="25000"/>
                  </a:schemeClr>
                </a:solidFill>
                <a:latin typeface="Arial" panose="020B0604020202020204" pitchFamily="34" charset="0"/>
                <a:cs typeface="Arial" panose="020B0604020202020204" pitchFamily="34" charset="0"/>
              </a:rPr>
              <a:t> </a:t>
            </a:r>
            <a:r>
              <a:rPr lang="en-US" sz="3600" dirty="0">
                <a:solidFill>
                  <a:schemeClr val="tx1">
                    <a:lumMod val="75000"/>
                    <a:lumOff val="25000"/>
                  </a:schemeClr>
                </a:solidFill>
                <a:latin typeface="Arial" panose="020B0604020202020204" pitchFamily="34" charset="0"/>
                <a:cs typeface="Arial" panose="020B0604020202020204" pitchFamily="34" charset="0"/>
              </a:rPr>
              <a:t>and </a:t>
            </a:r>
            <a:r>
              <a:rPr lang="en-US" sz="3600" b="1" dirty="0" smtClean="0">
                <a:solidFill>
                  <a:schemeClr val="tx1">
                    <a:lumMod val="75000"/>
                    <a:lumOff val="25000"/>
                  </a:schemeClr>
                </a:solidFill>
                <a:latin typeface="Arial" panose="020B0604020202020204" pitchFamily="34" charset="0"/>
                <a:ea typeface="Times New Roman" charset="0"/>
                <a:cs typeface="Arial" panose="020B0604020202020204" pitchFamily="34" charset="0"/>
              </a:rPr>
              <a:t>CURRENT</a:t>
            </a:r>
            <a:r>
              <a:rPr lang="en-US" sz="3600" dirty="0" smtClean="0">
                <a:solidFill>
                  <a:schemeClr val="tx1">
                    <a:lumMod val="75000"/>
                    <a:lumOff val="25000"/>
                  </a:schemeClr>
                </a:solidFill>
                <a:latin typeface="Arial" panose="020B0604020202020204" pitchFamily="34" charset="0"/>
                <a:cs typeface="Arial" panose="020B0604020202020204" pitchFamily="34" charset="0"/>
              </a:rPr>
              <a:t>.</a:t>
            </a:r>
            <a:endParaRPr lang="en-US" sz="36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46655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245600" cy="1477328"/>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When do I Revisit or </a:t>
            </a:r>
            <a:br>
              <a:rPr lang="en-US" sz="4500" b="1" dirty="0">
                <a:solidFill>
                  <a:srgbClr val="95C93D"/>
                </a:solidFill>
                <a:latin typeface="Arial"/>
                <a:cs typeface="Arial"/>
              </a:rPr>
            </a:br>
            <a:r>
              <a:rPr lang="en-US" sz="4500" b="1" dirty="0">
                <a:solidFill>
                  <a:srgbClr val="95C93D"/>
                </a:solidFill>
                <a:latin typeface="Arial"/>
                <a:cs typeface="Arial"/>
              </a:rPr>
              <a:t>Update my Estate Plan?</a:t>
            </a:r>
          </a:p>
        </p:txBody>
      </p:sp>
      <p:cxnSp>
        <p:nvCxnSpPr>
          <p:cNvPr id="9" name="Straight Connector 8"/>
          <p:cNvCxnSpPr/>
          <p:nvPr/>
        </p:nvCxnSpPr>
        <p:spPr>
          <a:xfrm>
            <a:off x="1987550" y="1483515"/>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0" y="1657610"/>
            <a:ext cx="9144000" cy="584775"/>
          </a:xfrm>
          <a:prstGeom prst="rect">
            <a:avLst/>
          </a:prstGeom>
          <a:noFill/>
        </p:spPr>
        <p:txBody>
          <a:bodyPr wrap="square" rtlCol="0">
            <a:spAutoFit/>
          </a:bodyPr>
          <a:lstStyle/>
          <a:p>
            <a:pPr algn="ctr" defTabSz="457200">
              <a:spcAft>
                <a:spcPts val="1200"/>
              </a:spcAft>
            </a:pPr>
            <a:r>
              <a:rPr lang="en-US" sz="3200" dirty="0">
                <a:solidFill>
                  <a:prstClr val="white">
                    <a:lumMod val="50000"/>
                  </a:prstClr>
                </a:solidFill>
                <a:latin typeface="Arial"/>
                <a:cs typeface="Arial"/>
              </a:rPr>
              <a:t>When you undergo </a:t>
            </a:r>
            <a:r>
              <a:rPr lang="en-US" sz="3200" i="1" dirty="0">
                <a:solidFill>
                  <a:prstClr val="white">
                    <a:lumMod val="50000"/>
                  </a:prstClr>
                </a:solidFill>
                <a:latin typeface="Arial"/>
                <a:cs typeface="Arial"/>
              </a:rPr>
              <a:t>major life changes</a:t>
            </a:r>
            <a:r>
              <a:rPr lang="en-US" sz="3200" dirty="0">
                <a:solidFill>
                  <a:prstClr val="white">
                    <a:lumMod val="50000"/>
                  </a:prstClr>
                </a:solidFill>
                <a:latin typeface="Arial"/>
                <a:cs typeface="Arial"/>
              </a:rPr>
              <a:t>, such as:</a:t>
            </a:r>
            <a:endParaRPr lang="en-US" sz="2800" dirty="0">
              <a:solidFill>
                <a:prstClr val="white">
                  <a:lumMod val="50000"/>
                </a:prstClr>
              </a:solidFill>
              <a:latin typeface="Arial"/>
              <a:cs typeface="Arial"/>
            </a:endParaRPr>
          </a:p>
        </p:txBody>
      </p:sp>
      <p:pic>
        <p:nvPicPr>
          <p:cNvPr id="11" name="Picture 10" descr="Sara Stibitz pregancy pregnant photo2.jpg"/>
          <p:cNvPicPr>
            <a:picLocks noChangeAspect="1"/>
          </p:cNvPicPr>
          <p:nvPr/>
        </p:nvPicPr>
        <p:blipFill rotWithShape="1">
          <a:blip r:embed="rId2"/>
          <a:srcRect l="29325"/>
          <a:stretch/>
        </p:blipFill>
        <p:spPr>
          <a:xfrm>
            <a:off x="5845507" y="2934665"/>
            <a:ext cx="2825087" cy="2664868"/>
          </a:xfrm>
          <a:prstGeom prst="rect">
            <a:avLst/>
          </a:prstGeom>
        </p:spPr>
      </p:pic>
      <p:sp>
        <p:nvSpPr>
          <p:cNvPr id="12" name="Rectangle 11"/>
          <p:cNvSpPr/>
          <p:nvPr/>
        </p:nvSpPr>
        <p:spPr>
          <a:xfrm>
            <a:off x="-313898" y="2589718"/>
            <a:ext cx="5349923" cy="3354765"/>
          </a:xfrm>
          <a:prstGeom prst="rect">
            <a:avLst/>
          </a:prstGeom>
        </p:spPr>
        <p:txBody>
          <a:bodyPr wrap="square">
            <a:spAutoFit/>
          </a:bodyPr>
          <a:lstStyle/>
          <a:p>
            <a:pPr marL="914400" lvl="1" indent="-457200" defTabSz="457200">
              <a:spcAft>
                <a:spcPts val="1200"/>
              </a:spcAft>
              <a:buClr>
                <a:srgbClr val="95C93D"/>
              </a:buClr>
              <a:buFont typeface="Arial" panose="020B0604020202020204" pitchFamily="34" charset="0"/>
              <a:buChar char="•"/>
            </a:pPr>
            <a:r>
              <a:rPr lang="en-US" sz="2600" dirty="0">
                <a:solidFill>
                  <a:prstClr val="black">
                    <a:lumMod val="75000"/>
                    <a:lumOff val="25000"/>
                  </a:prstClr>
                </a:solidFill>
                <a:latin typeface="Arial"/>
                <a:cs typeface="Arial"/>
              </a:rPr>
              <a:t>Move to a new state</a:t>
            </a:r>
          </a:p>
          <a:p>
            <a:pPr marL="914400" lvl="1" indent="-457200" defTabSz="457200">
              <a:spcAft>
                <a:spcPts val="1200"/>
              </a:spcAft>
              <a:buClr>
                <a:srgbClr val="95C93D"/>
              </a:buClr>
              <a:buFont typeface="Arial" panose="020B0604020202020204" pitchFamily="34" charset="0"/>
              <a:buChar char="•"/>
            </a:pPr>
            <a:r>
              <a:rPr lang="en-US" sz="2600" dirty="0">
                <a:solidFill>
                  <a:prstClr val="black">
                    <a:lumMod val="75000"/>
                    <a:lumOff val="25000"/>
                  </a:prstClr>
                </a:solidFill>
                <a:latin typeface="Arial"/>
                <a:cs typeface="Arial"/>
              </a:rPr>
              <a:t>Acquire significant new property</a:t>
            </a:r>
          </a:p>
          <a:p>
            <a:pPr marL="914400" lvl="1" indent="-457200" defTabSz="457200">
              <a:spcAft>
                <a:spcPts val="1200"/>
              </a:spcAft>
              <a:buClr>
                <a:srgbClr val="95C93D"/>
              </a:buClr>
              <a:buFont typeface="Arial" panose="020B0604020202020204" pitchFamily="34" charset="0"/>
              <a:buChar char="•"/>
            </a:pPr>
            <a:r>
              <a:rPr lang="en-US" sz="2600" dirty="0">
                <a:solidFill>
                  <a:prstClr val="black">
                    <a:lumMod val="75000"/>
                    <a:lumOff val="25000"/>
                  </a:prstClr>
                </a:solidFill>
                <a:latin typeface="Arial"/>
                <a:cs typeface="Arial"/>
              </a:rPr>
              <a:t>Financial situation changes</a:t>
            </a:r>
          </a:p>
          <a:p>
            <a:pPr marL="914400" lvl="1" indent="-457200" defTabSz="457200">
              <a:spcAft>
                <a:spcPts val="1200"/>
              </a:spcAft>
              <a:buClr>
                <a:srgbClr val="95C93D"/>
              </a:buClr>
              <a:buFont typeface="Arial" panose="020B0604020202020204" pitchFamily="34" charset="0"/>
              <a:buChar char="•"/>
            </a:pPr>
            <a:r>
              <a:rPr lang="en-US" sz="2600" dirty="0">
                <a:solidFill>
                  <a:prstClr val="black">
                    <a:lumMod val="75000"/>
                    <a:lumOff val="25000"/>
                  </a:prstClr>
                </a:solidFill>
                <a:latin typeface="Arial"/>
                <a:cs typeface="Arial"/>
              </a:rPr>
              <a:t>At the birth, adoption, or death of a child, </a:t>
            </a:r>
            <a:br>
              <a:rPr lang="en-US" sz="2600" dirty="0">
                <a:solidFill>
                  <a:prstClr val="black">
                    <a:lumMod val="75000"/>
                    <a:lumOff val="25000"/>
                  </a:prstClr>
                </a:solidFill>
                <a:latin typeface="Arial"/>
                <a:cs typeface="Arial"/>
              </a:rPr>
            </a:br>
            <a:r>
              <a:rPr lang="en-US" sz="2600" dirty="0">
                <a:solidFill>
                  <a:prstClr val="black">
                    <a:lumMod val="75000"/>
                    <a:lumOff val="25000"/>
                  </a:prstClr>
                </a:solidFill>
                <a:latin typeface="Arial"/>
                <a:cs typeface="Arial"/>
              </a:rPr>
              <a:t>grandchild, or other heir</a:t>
            </a:r>
          </a:p>
        </p:txBody>
      </p:sp>
    </p:spTree>
    <p:extLst>
      <p:ext uri="{BB962C8B-B14F-4D97-AF65-F5344CB8AC3E}">
        <p14:creationId xmlns:p14="http://schemas.microsoft.com/office/powerpoint/2010/main" val="19616251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87211"/>
            <a:ext cx="9144000" cy="1415772"/>
          </a:xfrm>
          <a:prstGeom prst="rect">
            <a:avLst/>
          </a:prstGeom>
          <a:noFill/>
        </p:spPr>
        <p:txBody>
          <a:bodyPr wrap="square" rtlCol="0">
            <a:spAutoFit/>
          </a:bodyPr>
          <a:lstStyle/>
          <a:p>
            <a:pPr algn="ctr" defTabSz="457200">
              <a:buClr>
                <a:srgbClr val="95C93D"/>
              </a:buClr>
              <a:buSzPct val="150000"/>
            </a:pPr>
            <a:r>
              <a:rPr lang="en-US" sz="4300" b="1" dirty="0">
                <a:solidFill>
                  <a:srgbClr val="95C93D"/>
                </a:solidFill>
                <a:latin typeface="Arial"/>
                <a:cs typeface="Arial"/>
              </a:rPr>
              <a:t>When do I Revisit or</a:t>
            </a:r>
            <a:br>
              <a:rPr lang="en-US" sz="4300" b="1" dirty="0">
                <a:solidFill>
                  <a:srgbClr val="95C93D"/>
                </a:solidFill>
                <a:latin typeface="Arial"/>
                <a:cs typeface="Arial"/>
              </a:rPr>
            </a:br>
            <a:r>
              <a:rPr lang="en-US" sz="4300" b="1" dirty="0">
                <a:solidFill>
                  <a:srgbClr val="95C93D"/>
                </a:solidFill>
                <a:latin typeface="Arial"/>
                <a:cs typeface="Arial"/>
              </a:rPr>
              <a:t>Update my Estate Plan?</a:t>
            </a:r>
          </a:p>
        </p:txBody>
      </p:sp>
      <p:cxnSp>
        <p:nvCxnSpPr>
          <p:cNvPr id="9" name="Straight Connector 8"/>
          <p:cNvCxnSpPr/>
          <p:nvPr/>
        </p:nvCxnSpPr>
        <p:spPr>
          <a:xfrm>
            <a:off x="2067825" y="1625126"/>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0" y="1816637"/>
            <a:ext cx="9144000" cy="584775"/>
          </a:xfrm>
          <a:prstGeom prst="rect">
            <a:avLst/>
          </a:prstGeom>
          <a:noFill/>
        </p:spPr>
        <p:txBody>
          <a:bodyPr wrap="square" rtlCol="0">
            <a:spAutoFit/>
          </a:bodyPr>
          <a:lstStyle/>
          <a:p>
            <a:pPr algn="ctr" defTabSz="457200">
              <a:spcAft>
                <a:spcPts val="1200"/>
              </a:spcAft>
            </a:pPr>
            <a:r>
              <a:rPr lang="en-US" sz="3200" dirty="0">
                <a:solidFill>
                  <a:prstClr val="white">
                    <a:lumMod val="50000"/>
                  </a:prstClr>
                </a:solidFill>
                <a:latin typeface="Arial"/>
                <a:cs typeface="Arial"/>
              </a:rPr>
              <a:t>Ideally, on an annual basis.</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5298" y="2475725"/>
            <a:ext cx="5325306" cy="3550204"/>
          </a:xfrm>
          <a:prstGeom prst="rect">
            <a:avLst/>
          </a:prstGeom>
        </p:spPr>
      </p:pic>
    </p:spTree>
    <p:extLst>
      <p:ext uri="{BB962C8B-B14F-4D97-AF65-F5344CB8AC3E}">
        <p14:creationId xmlns:p14="http://schemas.microsoft.com/office/powerpoint/2010/main" val="1904562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08" y="376277"/>
            <a:ext cx="9144000" cy="784830"/>
          </a:xfrm>
          <a:prstGeom prst="rect">
            <a:avLst/>
          </a:prstGeom>
          <a:noFill/>
        </p:spPr>
        <p:txBody>
          <a:bodyPr wrap="square" rtlCol="0">
            <a:spAutoFit/>
          </a:bodyPr>
          <a:lstStyle/>
          <a:p>
            <a:pPr lvl="0" algn="ctr">
              <a:spcAft>
                <a:spcPts val="600"/>
              </a:spcAft>
              <a:buClr>
                <a:srgbClr val="95C93D"/>
              </a:buClr>
              <a:buSzPct val="150000"/>
            </a:pPr>
            <a:r>
              <a:rPr lang="en-US" sz="4500" b="1" dirty="0">
                <a:solidFill>
                  <a:srgbClr val="95C93D"/>
                </a:solidFill>
                <a:latin typeface="Arial"/>
                <a:cs typeface="Arial"/>
              </a:rPr>
              <a:t>4</a:t>
            </a:r>
            <a:r>
              <a:rPr lang="en-US" sz="4500" b="1" dirty="0" smtClean="0">
                <a:solidFill>
                  <a:srgbClr val="95C93D"/>
                </a:solidFill>
                <a:latin typeface="Arial"/>
                <a:cs typeface="Arial"/>
              </a:rPr>
              <a:t> Core Services</a:t>
            </a:r>
          </a:p>
        </p:txBody>
      </p:sp>
      <p:sp>
        <p:nvSpPr>
          <p:cNvPr id="3" name="TextBox 2"/>
          <p:cNvSpPr txBox="1"/>
          <p:nvPr/>
        </p:nvSpPr>
        <p:spPr>
          <a:xfrm>
            <a:off x="213862" y="1655797"/>
            <a:ext cx="8781691" cy="3477875"/>
          </a:xfrm>
          <a:prstGeom prst="rect">
            <a:avLst/>
          </a:prstGeom>
          <a:noFill/>
        </p:spPr>
        <p:txBody>
          <a:bodyPr wrap="square" rtlCol="0">
            <a:spAutoFit/>
          </a:bodyPr>
          <a:lstStyle/>
          <a:p>
            <a:pPr marL="457200" lvl="0" indent="-457200">
              <a:spcAft>
                <a:spcPts val="1800"/>
              </a:spcAft>
              <a:buClr>
                <a:srgbClr val="95C93D"/>
              </a:buClr>
              <a:buSzPct val="125000"/>
              <a:buFont typeface="+mj-lt"/>
              <a:buAutoNum type="arabicPeriod"/>
            </a:pPr>
            <a:r>
              <a:rPr lang="en-US" sz="2500" dirty="0" smtClean="0">
                <a:solidFill>
                  <a:schemeClr val="tx1">
                    <a:lumMod val="75000"/>
                    <a:lumOff val="25000"/>
                  </a:schemeClr>
                </a:solidFill>
                <a:latin typeface="Arial" panose="020B0604020202020204" pitchFamily="34" charset="0"/>
                <a:cs typeface="Arial" panose="020B0604020202020204" pitchFamily="34" charset="0"/>
              </a:rPr>
              <a:t>Wills, trusts, estates and estate planning</a:t>
            </a:r>
          </a:p>
          <a:p>
            <a:pPr marL="457200" lvl="0" indent="-457200">
              <a:spcAft>
                <a:spcPts val="1800"/>
              </a:spcAft>
              <a:buClr>
                <a:srgbClr val="95C93D"/>
              </a:buClr>
              <a:buSzPct val="125000"/>
              <a:buFont typeface="+mj-lt"/>
              <a:buAutoNum type="arabicPeriod"/>
            </a:pPr>
            <a:r>
              <a:rPr lang="en-US" sz="2500" dirty="0" smtClean="0">
                <a:solidFill>
                  <a:schemeClr val="tx1">
                    <a:lumMod val="75000"/>
                    <a:lumOff val="25000"/>
                  </a:schemeClr>
                </a:solidFill>
                <a:latin typeface="Arial" panose="020B0604020202020204" pitchFamily="34" charset="0"/>
                <a:cs typeface="Arial" panose="020B0604020202020204" pitchFamily="34" charset="0"/>
              </a:rPr>
              <a:t>Formation of, and guidance for, nonprofits</a:t>
            </a:r>
          </a:p>
          <a:p>
            <a:pPr marL="457200" lvl="0" indent="-457200">
              <a:spcAft>
                <a:spcPts val="1800"/>
              </a:spcAft>
              <a:buClr>
                <a:srgbClr val="95C93D"/>
              </a:buClr>
              <a:buSzPct val="125000"/>
              <a:buFont typeface="+mj-lt"/>
              <a:buAutoNum type="arabicPeriod"/>
            </a:pPr>
            <a:r>
              <a:rPr lang="en-US" sz="2500" dirty="0" smtClean="0">
                <a:solidFill>
                  <a:schemeClr val="tx1">
                    <a:lumMod val="75000"/>
                    <a:lumOff val="25000"/>
                  </a:schemeClr>
                </a:solidFill>
                <a:latin typeface="Arial" panose="020B0604020202020204" pitchFamily="34" charset="0"/>
                <a:cs typeface="Arial" panose="020B0604020202020204" pitchFamily="34" charset="0"/>
              </a:rPr>
              <a:t>Employment law guidance for nonprofits including advice about 	hiring and firing, and drafting of policies and procedures</a:t>
            </a:r>
          </a:p>
          <a:p>
            <a:pPr marL="457200" lvl="0" indent="-457200">
              <a:spcAft>
                <a:spcPts val="1800"/>
              </a:spcAft>
              <a:buClr>
                <a:srgbClr val="95C93D"/>
              </a:buClr>
              <a:buSzPct val="125000"/>
              <a:buFont typeface="+mj-lt"/>
              <a:buAutoNum type="arabicPeriod"/>
            </a:pPr>
            <a:r>
              <a:rPr lang="en-US" sz="2500" dirty="0" smtClean="0">
                <a:solidFill>
                  <a:schemeClr val="tx1">
                    <a:lumMod val="75000"/>
                    <a:lumOff val="25000"/>
                  </a:schemeClr>
                </a:solidFill>
                <a:latin typeface="Arial"/>
                <a:cs typeface="Arial"/>
              </a:rPr>
              <a:t>Working with nonprofits and donors on major and/or complex gifts</a:t>
            </a:r>
            <a:endParaRPr lang="en-US" sz="2400" dirty="0" smtClean="0">
              <a:solidFill>
                <a:schemeClr val="tx1">
                  <a:lumMod val="75000"/>
                  <a:lumOff val="25000"/>
                </a:schemeClr>
              </a:solidFill>
              <a:latin typeface="Arial"/>
              <a:cs typeface="Arial"/>
            </a:endParaRPr>
          </a:p>
        </p:txBody>
      </p:sp>
      <p:cxnSp>
        <p:nvCxnSpPr>
          <p:cNvPr id="4" name="Straight Connector 3"/>
          <p:cNvCxnSpPr/>
          <p:nvPr/>
        </p:nvCxnSpPr>
        <p:spPr>
          <a:xfrm>
            <a:off x="1969458" y="1301863"/>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3200804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026882" y="1938032"/>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8" name="TextBox 7"/>
          <p:cNvSpPr txBox="1"/>
          <p:nvPr/>
        </p:nvSpPr>
        <p:spPr>
          <a:xfrm>
            <a:off x="646337" y="2269415"/>
            <a:ext cx="8383078" cy="3300904"/>
          </a:xfrm>
          <a:prstGeom prst="rect">
            <a:avLst/>
          </a:prstGeom>
          <a:noFill/>
        </p:spPr>
        <p:txBody>
          <a:bodyPr wrap="square" rtlCol="0">
            <a:spAutoFit/>
          </a:bodyPr>
          <a:lstStyle/>
          <a:p>
            <a:pPr marL="514350" indent="-514350" defTabSz="457200">
              <a:spcAft>
                <a:spcPts val="300"/>
              </a:spcAft>
              <a:buClr>
                <a:srgbClr val="95C93D"/>
              </a:buClr>
              <a:buSzPct val="125000"/>
              <a:buFontTx/>
              <a:buAutoNum type="arabicPeriod"/>
            </a:pPr>
            <a:r>
              <a:rPr lang="en-US" sz="2800" dirty="0">
                <a:solidFill>
                  <a:prstClr val="black">
                    <a:lumMod val="75000"/>
                    <a:lumOff val="25000"/>
                  </a:prstClr>
                </a:solidFill>
                <a:latin typeface="Arial"/>
                <a:cs typeface="Arial"/>
              </a:rPr>
              <a:t>Estate planning questionnaire</a:t>
            </a:r>
          </a:p>
          <a:p>
            <a:pPr marL="514350" indent="-514350" defTabSz="457200">
              <a:spcAft>
                <a:spcPts val="300"/>
              </a:spcAft>
              <a:buClr>
                <a:srgbClr val="95C93D"/>
              </a:buClr>
              <a:buSzPct val="125000"/>
              <a:buFontTx/>
              <a:buAutoNum type="arabicPeriod"/>
            </a:pPr>
            <a:r>
              <a:rPr lang="en-US" sz="2800" dirty="0">
                <a:solidFill>
                  <a:prstClr val="black">
                    <a:lumMod val="75000"/>
                    <a:lumOff val="25000"/>
                  </a:prstClr>
                </a:solidFill>
                <a:latin typeface="Arial"/>
                <a:cs typeface="Arial"/>
              </a:rPr>
              <a:t>Last Will and Testament</a:t>
            </a:r>
          </a:p>
          <a:p>
            <a:pPr marL="514350" indent="-514350" defTabSz="457200">
              <a:spcAft>
                <a:spcPts val="300"/>
              </a:spcAft>
              <a:buClr>
                <a:srgbClr val="95C93D"/>
              </a:buClr>
              <a:buSzPct val="125000"/>
              <a:buFontTx/>
              <a:buAutoNum type="arabicPeriod"/>
            </a:pPr>
            <a:r>
              <a:rPr lang="en-US" sz="2800" dirty="0">
                <a:solidFill>
                  <a:prstClr val="black">
                    <a:lumMod val="75000"/>
                    <a:lumOff val="25000"/>
                  </a:prstClr>
                </a:solidFill>
                <a:latin typeface="Arial"/>
                <a:cs typeface="Arial"/>
              </a:rPr>
              <a:t>Health care power of attorney</a:t>
            </a:r>
          </a:p>
          <a:p>
            <a:pPr marL="514350" indent="-514350" defTabSz="457200">
              <a:spcAft>
                <a:spcPts val="300"/>
              </a:spcAft>
              <a:buClr>
                <a:srgbClr val="95C93D"/>
              </a:buClr>
              <a:buSzPct val="125000"/>
              <a:buFontTx/>
              <a:buAutoNum type="arabicPeriod"/>
            </a:pPr>
            <a:r>
              <a:rPr lang="en-US" sz="2800" dirty="0">
                <a:solidFill>
                  <a:prstClr val="black">
                    <a:lumMod val="75000"/>
                    <a:lumOff val="25000"/>
                  </a:prstClr>
                </a:solidFill>
                <a:latin typeface="Arial"/>
                <a:cs typeface="Arial"/>
              </a:rPr>
              <a:t>Financial power of attorney</a:t>
            </a:r>
          </a:p>
          <a:p>
            <a:pPr marL="514350" indent="-514350" defTabSz="457200">
              <a:spcAft>
                <a:spcPts val="300"/>
              </a:spcAft>
              <a:buClr>
                <a:srgbClr val="95C93D"/>
              </a:buClr>
              <a:buSzPct val="125000"/>
              <a:buFontTx/>
              <a:buAutoNum type="arabicPeriod"/>
            </a:pPr>
            <a:r>
              <a:rPr lang="en-US" sz="2800" dirty="0">
                <a:solidFill>
                  <a:prstClr val="black">
                    <a:lumMod val="75000"/>
                    <a:lumOff val="25000"/>
                  </a:prstClr>
                </a:solidFill>
                <a:latin typeface="Arial"/>
                <a:cs typeface="Arial"/>
              </a:rPr>
              <a:t>Instructions for the disposition of personal property</a:t>
            </a:r>
          </a:p>
          <a:p>
            <a:pPr marL="514350" indent="-514350" defTabSz="457200">
              <a:spcAft>
                <a:spcPts val="300"/>
              </a:spcAft>
              <a:buClr>
                <a:srgbClr val="95C93D"/>
              </a:buClr>
              <a:buSzPct val="125000"/>
              <a:buFontTx/>
              <a:buAutoNum type="arabicPeriod"/>
            </a:pPr>
            <a:r>
              <a:rPr lang="en-US" sz="2800" dirty="0">
                <a:solidFill>
                  <a:prstClr val="black">
                    <a:lumMod val="75000"/>
                    <a:lumOff val="25000"/>
                  </a:prstClr>
                </a:solidFill>
                <a:latin typeface="Arial"/>
                <a:cs typeface="Arial"/>
              </a:rPr>
              <a:t>Final Disposition (i.e. burial instructions)</a:t>
            </a:r>
          </a:p>
        </p:txBody>
      </p:sp>
      <p:sp>
        <p:nvSpPr>
          <p:cNvPr id="10" name="TextBox 9"/>
          <p:cNvSpPr txBox="1"/>
          <p:nvPr/>
        </p:nvSpPr>
        <p:spPr>
          <a:xfrm>
            <a:off x="0" y="271724"/>
            <a:ext cx="9144000" cy="1477328"/>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Six Must Have </a:t>
            </a:r>
            <a:br>
              <a:rPr lang="en-US" sz="4500" b="1" dirty="0">
                <a:solidFill>
                  <a:srgbClr val="95C93D"/>
                </a:solidFill>
                <a:latin typeface="Arial"/>
                <a:cs typeface="Arial"/>
              </a:rPr>
            </a:br>
            <a:r>
              <a:rPr lang="en-US" sz="4500" b="1" dirty="0">
                <a:solidFill>
                  <a:srgbClr val="95C93D"/>
                </a:solidFill>
                <a:latin typeface="Arial"/>
                <a:cs typeface="Arial"/>
              </a:rPr>
              <a:t>Estate Planning Documents</a:t>
            </a:r>
          </a:p>
        </p:txBody>
      </p:sp>
    </p:spTree>
    <p:extLst>
      <p:ext uri="{BB962C8B-B14F-4D97-AF65-F5344CB8AC3E}">
        <p14:creationId xmlns:p14="http://schemas.microsoft.com/office/powerpoint/2010/main" val="13992278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095" y="1069352"/>
            <a:ext cx="7802550" cy="5208617"/>
          </a:xfrm>
          <a:prstGeom prst="rect">
            <a:avLst/>
          </a:prstGeom>
        </p:spPr>
      </p:pic>
      <p:sp>
        <p:nvSpPr>
          <p:cNvPr id="3" name="Rectangle 2"/>
          <p:cNvSpPr/>
          <p:nvPr/>
        </p:nvSpPr>
        <p:spPr>
          <a:xfrm>
            <a:off x="3943645" y="2888830"/>
            <a:ext cx="4572000" cy="784830"/>
          </a:xfrm>
          <a:prstGeom prst="rect">
            <a:avLst/>
          </a:prstGeom>
        </p:spPr>
        <p:txBody>
          <a:bodyPr>
            <a:spAutoFit/>
          </a:bodyPr>
          <a:lstStyle/>
          <a:p>
            <a:pPr algn="ctr" defTabSz="457200">
              <a:buClr>
                <a:srgbClr val="95C93D"/>
              </a:buClr>
              <a:buSzPct val="150000"/>
            </a:pPr>
            <a:r>
              <a:rPr lang="en-US" sz="4500" b="1" dirty="0">
                <a:solidFill>
                  <a:prstClr val="white"/>
                </a:solidFill>
                <a:latin typeface="Arial"/>
                <a:cs typeface="Arial"/>
              </a:rPr>
              <a:t>BONUS TIME</a:t>
            </a:r>
          </a:p>
        </p:txBody>
      </p:sp>
    </p:spTree>
    <p:extLst>
      <p:ext uri="{BB962C8B-B14F-4D97-AF65-F5344CB8AC3E}">
        <p14:creationId xmlns:p14="http://schemas.microsoft.com/office/powerpoint/2010/main" val="10332443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59043" b="8109"/>
          <a:stretch/>
        </p:blipFill>
        <p:spPr>
          <a:xfrm>
            <a:off x="5434" y="5779827"/>
            <a:ext cx="3282287" cy="107817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571" y="3027528"/>
            <a:ext cx="1774209" cy="2661312"/>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28971"/>
          <a:stretch/>
        </p:blipFill>
        <p:spPr>
          <a:xfrm>
            <a:off x="7404032" y="575480"/>
            <a:ext cx="1739968" cy="3670489"/>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9852" t="23561" r="16716" b="39995"/>
          <a:stretch/>
        </p:blipFill>
        <p:spPr>
          <a:xfrm>
            <a:off x="5636962" y="5244152"/>
            <a:ext cx="3507038" cy="1596780"/>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2667" r="16678" b="19931"/>
          <a:stretch/>
        </p:blipFill>
        <p:spPr>
          <a:xfrm>
            <a:off x="5433" y="844246"/>
            <a:ext cx="3282288" cy="2092295"/>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11791" t="41661" r="9553"/>
          <a:stretch/>
        </p:blipFill>
        <p:spPr>
          <a:xfrm>
            <a:off x="3752742" y="1667298"/>
            <a:ext cx="3326492" cy="1644974"/>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43160" t="34713" r="21934" b="19930"/>
          <a:stretch/>
        </p:blipFill>
        <p:spPr>
          <a:xfrm>
            <a:off x="3617144" y="5543265"/>
            <a:ext cx="1775745" cy="1314735"/>
          </a:xfrm>
          <a:prstGeom prst="rect">
            <a:avLst/>
          </a:prstGeom>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32574" t="47089" r="44625" b="35324"/>
          <a:stretch/>
        </p:blipFill>
        <p:spPr>
          <a:xfrm>
            <a:off x="5295447" y="3866864"/>
            <a:ext cx="1910687" cy="982639"/>
          </a:xfrm>
          <a:prstGeom prst="rect">
            <a:avLst/>
          </a:prstGeom>
        </p:spPr>
      </p:pic>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11655" t="23269" r="13949"/>
          <a:stretch/>
        </p:blipFill>
        <p:spPr>
          <a:xfrm>
            <a:off x="2556028" y="3541801"/>
            <a:ext cx="2577020" cy="1771935"/>
          </a:xfrm>
          <a:prstGeom prst="rect">
            <a:avLst/>
          </a:prstGeom>
        </p:spPr>
      </p:pic>
    </p:spTree>
    <p:extLst>
      <p:ext uri="{BB962C8B-B14F-4D97-AF65-F5344CB8AC3E}">
        <p14:creationId xmlns:p14="http://schemas.microsoft.com/office/powerpoint/2010/main" val="19783316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378" y="1110070"/>
            <a:ext cx="7751247" cy="5166292"/>
          </a:xfrm>
          <a:prstGeom prst="rect">
            <a:avLst/>
          </a:prstGeom>
        </p:spPr>
      </p:pic>
      <p:sp>
        <p:nvSpPr>
          <p:cNvPr id="3" name="Rectangle 2"/>
          <p:cNvSpPr/>
          <p:nvPr/>
        </p:nvSpPr>
        <p:spPr>
          <a:xfrm>
            <a:off x="0" y="1300794"/>
            <a:ext cx="4572000" cy="784830"/>
          </a:xfrm>
          <a:prstGeom prst="rect">
            <a:avLst/>
          </a:prstGeom>
        </p:spPr>
        <p:txBody>
          <a:bodyPr>
            <a:spAutoFit/>
          </a:bodyPr>
          <a:lstStyle/>
          <a:p>
            <a:pPr algn="ctr" defTabSz="457200">
              <a:buClr>
                <a:srgbClr val="95C93D"/>
              </a:buClr>
              <a:buSzPct val="150000"/>
            </a:pPr>
            <a:r>
              <a:rPr lang="en-US" sz="4500" b="1" dirty="0">
                <a:solidFill>
                  <a:prstClr val="white"/>
                </a:solidFill>
                <a:latin typeface="Arial"/>
                <a:cs typeface="Arial"/>
              </a:rPr>
              <a:t>PROBATE</a:t>
            </a:r>
          </a:p>
        </p:txBody>
      </p:sp>
    </p:spTree>
    <p:extLst>
      <p:ext uri="{BB962C8B-B14F-4D97-AF65-F5344CB8AC3E}">
        <p14:creationId xmlns:p14="http://schemas.microsoft.com/office/powerpoint/2010/main" val="1537594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463753"/>
            <a:ext cx="9144000" cy="1477328"/>
          </a:xfrm>
          <a:prstGeom prst="rect">
            <a:avLst/>
          </a:prstGeom>
          <a:noFill/>
        </p:spPr>
        <p:txBody>
          <a:bodyPr wrap="square" rtlCol="0">
            <a:spAutoFit/>
          </a:bodyPr>
          <a:lstStyle/>
          <a:p>
            <a:pPr algn="ctr">
              <a:buClr>
                <a:srgbClr val="95C93D"/>
              </a:buClr>
              <a:buSzPct val="150000"/>
            </a:pPr>
            <a:r>
              <a:rPr lang="en-US" sz="4500" b="1" dirty="0" smtClean="0">
                <a:solidFill>
                  <a:srgbClr val="95C93D"/>
                </a:solidFill>
                <a:latin typeface="Arial"/>
                <a:cs typeface="Arial"/>
              </a:rPr>
              <a:t>Give me all of your questions.</a:t>
            </a:r>
            <a:endParaRPr lang="en-US" sz="4500" b="1" dirty="0">
              <a:solidFill>
                <a:srgbClr val="95C93D"/>
              </a:solidFill>
              <a:latin typeface="Arial"/>
              <a:cs typeface="Arial"/>
            </a:endParaRPr>
          </a:p>
          <a:p>
            <a:pPr lvl="0" algn="ctr">
              <a:buClr>
                <a:srgbClr val="95C93D"/>
              </a:buClr>
              <a:buSzPct val="150000"/>
            </a:pPr>
            <a:endParaRPr lang="en-US" sz="4500" b="1" dirty="0" smtClean="0">
              <a:solidFill>
                <a:srgbClr val="95C93D"/>
              </a:solidFill>
              <a:latin typeface="Arial"/>
              <a:cs typeface="Arial"/>
            </a:endParaRPr>
          </a:p>
        </p:txBody>
      </p:sp>
      <p:cxnSp>
        <p:nvCxnSpPr>
          <p:cNvPr id="3" name="Straight Connector 2"/>
          <p:cNvCxnSpPr/>
          <p:nvPr/>
        </p:nvCxnSpPr>
        <p:spPr>
          <a:xfrm>
            <a:off x="1917700" y="2289835"/>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7514" y="2941081"/>
            <a:ext cx="4128971" cy="2890280"/>
          </a:xfrm>
          <a:prstGeom prst="rect">
            <a:avLst/>
          </a:prstGeom>
        </p:spPr>
      </p:pic>
    </p:spTree>
    <p:extLst>
      <p:ext uri="{BB962C8B-B14F-4D97-AF65-F5344CB8AC3E}">
        <p14:creationId xmlns:p14="http://schemas.microsoft.com/office/powerpoint/2010/main" val="14565493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24814"/>
            <a:ext cx="9245600" cy="784830"/>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Downsides of Probate</a:t>
            </a:r>
          </a:p>
        </p:txBody>
      </p:sp>
      <p:cxnSp>
        <p:nvCxnSpPr>
          <p:cNvPr id="3" name="Straight Connector 2"/>
          <p:cNvCxnSpPr/>
          <p:nvPr/>
        </p:nvCxnSpPr>
        <p:spPr>
          <a:xfrm>
            <a:off x="1987550" y="1165498"/>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26" t="31106" b="3926"/>
          <a:stretch/>
        </p:blipFill>
        <p:spPr>
          <a:xfrm>
            <a:off x="25400" y="1678371"/>
            <a:ext cx="9130352" cy="3971499"/>
          </a:xfrm>
          <a:prstGeom prst="rect">
            <a:avLst/>
          </a:prstGeom>
        </p:spPr>
      </p:pic>
      <p:sp>
        <p:nvSpPr>
          <p:cNvPr id="5" name="TextBox 4"/>
          <p:cNvSpPr txBox="1"/>
          <p:nvPr/>
        </p:nvSpPr>
        <p:spPr>
          <a:xfrm>
            <a:off x="232865" y="1967555"/>
            <a:ext cx="3509370" cy="3354765"/>
          </a:xfrm>
          <a:prstGeom prst="rect">
            <a:avLst/>
          </a:prstGeom>
          <a:noFill/>
        </p:spPr>
        <p:txBody>
          <a:bodyPr wrap="square" rtlCol="0">
            <a:spAutoFit/>
          </a:bodyPr>
          <a:lstStyle/>
          <a:p>
            <a:pPr marL="457200" indent="-457200" defTabSz="457200">
              <a:spcAft>
                <a:spcPts val="1200"/>
              </a:spcAft>
              <a:buClr>
                <a:srgbClr val="95C93D"/>
              </a:buClr>
              <a:buFont typeface="Arial" panose="020B0604020202020204" pitchFamily="34" charset="0"/>
              <a:buChar char="•"/>
            </a:pPr>
            <a:r>
              <a:rPr lang="en-US" sz="3200" dirty="0">
                <a:solidFill>
                  <a:prstClr val="black">
                    <a:lumMod val="75000"/>
                    <a:lumOff val="25000"/>
                  </a:prstClr>
                </a:solidFill>
                <a:latin typeface="Arial"/>
                <a:cs typeface="Arial"/>
              </a:rPr>
              <a:t>Roughly 2% charge on ALL assets</a:t>
            </a:r>
          </a:p>
          <a:p>
            <a:pPr marL="457200" indent="-457200" defTabSz="457200">
              <a:spcAft>
                <a:spcPts val="1200"/>
              </a:spcAft>
              <a:buClr>
                <a:srgbClr val="95C93D"/>
              </a:buClr>
              <a:buFont typeface="Arial" panose="020B0604020202020204" pitchFamily="34" charset="0"/>
              <a:buChar char="•"/>
            </a:pPr>
            <a:r>
              <a:rPr lang="en-US" sz="3200" dirty="0">
                <a:solidFill>
                  <a:prstClr val="black">
                    <a:lumMod val="75000"/>
                    <a:lumOff val="25000"/>
                  </a:prstClr>
                </a:solidFill>
                <a:latin typeface="Arial"/>
                <a:cs typeface="Arial"/>
              </a:rPr>
              <a:t>Takes about an entire year</a:t>
            </a:r>
          </a:p>
          <a:p>
            <a:pPr marL="457200" indent="-457200" defTabSz="457200">
              <a:spcAft>
                <a:spcPts val="1200"/>
              </a:spcAft>
              <a:buClr>
                <a:srgbClr val="95C93D"/>
              </a:buClr>
              <a:buFont typeface="Arial" panose="020B0604020202020204" pitchFamily="34" charset="0"/>
              <a:buChar char="•"/>
            </a:pPr>
            <a:r>
              <a:rPr lang="en-US" sz="3200" dirty="0">
                <a:solidFill>
                  <a:prstClr val="black">
                    <a:lumMod val="75000"/>
                    <a:lumOff val="25000"/>
                  </a:prstClr>
                </a:solidFill>
                <a:latin typeface="Arial"/>
                <a:cs typeface="Arial"/>
              </a:rPr>
              <a:t>Non-private</a:t>
            </a:r>
          </a:p>
        </p:txBody>
      </p:sp>
    </p:spTree>
    <p:extLst>
      <p:ext uri="{BB962C8B-B14F-4D97-AF65-F5344CB8AC3E}">
        <p14:creationId xmlns:p14="http://schemas.microsoft.com/office/powerpoint/2010/main" val="7548784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0" y="1547599"/>
            <a:ext cx="9131300" cy="4526430"/>
          </a:xfrm>
          <a:prstGeom prst="rect">
            <a:avLst/>
          </a:prstGeom>
        </p:spPr>
      </p:pic>
      <p:sp>
        <p:nvSpPr>
          <p:cNvPr id="3" name="TextBox 2"/>
          <p:cNvSpPr txBox="1"/>
          <p:nvPr/>
        </p:nvSpPr>
        <p:spPr>
          <a:xfrm>
            <a:off x="0" y="321973"/>
            <a:ext cx="9169400" cy="784830"/>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Trust Benefits</a:t>
            </a:r>
          </a:p>
        </p:txBody>
      </p:sp>
      <p:cxnSp>
        <p:nvCxnSpPr>
          <p:cNvPr id="4" name="Straight Connector 3"/>
          <p:cNvCxnSpPr/>
          <p:nvPr/>
        </p:nvCxnSpPr>
        <p:spPr>
          <a:xfrm>
            <a:off x="1987550" y="1135363"/>
            <a:ext cx="5227062"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5" name="TextBox 4"/>
          <p:cNvSpPr txBox="1"/>
          <p:nvPr/>
        </p:nvSpPr>
        <p:spPr>
          <a:xfrm>
            <a:off x="224715" y="1961490"/>
            <a:ext cx="4965037" cy="3016210"/>
          </a:xfrm>
          <a:prstGeom prst="rect">
            <a:avLst/>
          </a:prstGeom>
          <a:noFill/>
        </p:spPr>
        <p:txBody>
          <a:bodyPr wrap="square" rtlCol="0">
            <a:spAutoFit/>
          </a:bodyPr>
          <a:lstStyle/>
          <a:p>
            <a:pPr marL="457200" indent="-457200" defTabSz="457200">
              <a:spcAft>
                <a:spcPts val="1200"/>
              </a:spcAft>
              <a:buClr>
                <a:srgbClr val="95C93D"/>
              </a:buClr>
              <a:buFont typeface="Arial" panose="020B0604020202020204" pitchFamily="34" charset="0"/>
              <a:buChar char="•"/>
            </a:pPr>
            <a:r>
              <a:rPr lang="en-US" sz="3000" dirty="0">
                <a:solidFill>
                  <a:prstClr val="black">
                    <a:lumMod val="75000"/>
                    <a:lumOff val="25000"/>
                  </a:prstClr>
                </a:solidFill>
                <a:latin typeface="Arial"/>
                <a:cs typeface="Arial"/>
              </a:rPr>
              <a:t>Save 2%</a:t>
            </a:r>
          </a:p>
          <a:p>
            <a:pPr marL="457200" indent="-457200" defTabSz="457200">
              <a:spcAft>
                <a:spcPts val="1200"/>
              </a:spcAft>
              <a:buClr>
                <a:srgbClr val="95C93D"/>
              </a:buClr>
              <a:buFont typeface="Arial" panose="020B0604020202020204" pitchFamily="34" charset="0"/>
              <a:buChar char="•"/>
            </a:pPr>
            <a:r>
              <a:rPr lang="en-US" sz="3000" dirty="0">
                <a:solidFill>
                  <a:prstClr val="black">
                    <a:lumMod val="75000"/>
                    <a:lumOff val="25000"/>
                  </a:prstClr>
                </a:solidFill>
                <a:latin typeface="Arial"/>
                <a:cs typeface="Arial"/>
              </a:rPr>
              <a:t>Quicker</a:t>
            </a:r>
          </a:p>
          <a:p>
            <a:pPr marL="457200" indent="-457200" defTabSz="457200">
              <a:spcAft>
                <a:spcPts val="1200"/>
              </a:spcAft>
              <a:buClr>
                <a:srgbClr val="95C93D"/>
              </a:buClr>
              <a:buFont typeface="Arial" panose="020B0604020202020204" pitchFamily="34" charset="0"/>
              <a:buChar char="•"/>
            </a:pPr>
            <a:r>
              <a:rPr lang="en-US" sz="3000" dirty="0">
                <a:solidFill>
                  <a:prstClr val="black">
                    <a:lumMod val="75000"/>
                    <a:lumOff val="25000"/>
                  </a:prstClr>
                </a:solidFill>
                <a:latin typeface="Arial"/>
                <a:cs typeface="Arial"/>
              </a:rPr>
              <a:t>Private</a:t>
            </a:r>
          </a:p>
          <a:p>
            <a:pPr marL="457200" indent="-457200" defTabSz="457200">
              <a:spcAft>
                <a:spcPts val="1200"/>
              </a:spcAft>
              <a:buClr>
                <a:srgbClr val="95C93D"/>
              </a:buClr>
              <a:buFont typeface="Arial" panose="020B0604020202020204" pitchFamily="34" charset="0"/>
              <a:buChar char="•"/>
            </a:pPr>
            <a:r>
              <a:rPr lang="en-US" sz="3000" dirty="0">
                <a:solidFill>
                  <a:prstClr val="black">
                    <a:lumMod val="75000"/>
                    <a:lumOff val="25000"/>
                  </a:prstClr>
                </a:solidFill>
                <a:latin typeface="Arial"/>
                <a:cs typeface="Arial"/>
              </a:rPr>
              <a:t>Favorable tax options</a:t>
            </a:r>
          </a:p>
          <a:p>
            <a:pPr marL="457200" indent="-457200" defTabSz="457200">
              <a:spcAft>
                <a:spcPts val="1200"/>
              </a:spcAft>
              <a:buClr>
                <a:srgbClr val="95C93D"/>
              </a:buClr>
              <a:buFont typeface="Arial" panose="020B0604020202020204" pitchFamily="34" charset="0"/>
              <a:buChar char="•"/>
            </a:pPr>
            <a:r>
              <a:rPr lang="en-US" sz="3000" dirty="0">
                <a:solidFill>
                  <a:prstClr val="black">
                    <a:lumMod val="75000"/>
                    <a:lumOff val="25000"/>
                  </a:prstClr>
                </a:solidFill>
                <a:latin typeface="Arial"/>
                <a:cs typeface="Arial"/>
              </a:rPr>
              <a:t>More creditor protection</a:t>
            </a:r>
          </a:p>
        </p:txBody>
      </p:sp>
    </p:spTree>
    <p:extLst>
      <p:ext uri="{BB962C8B-B14F-4D97-AF65-F5344CB8AC3E}">
        <p14:creationId xmlns:p14="http://schemas.microsoft.com/office/powerpoint/2010/main" val="8759929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62913"/>
            <a:ext cx="9245600" cy="784830"/>
          </a:xfrm>
          <a:prstGeom prst="rect">
            <a:avLst/>
          </a:prstGeom>
          <a:noFill/>
        </p:spPr>
        <p:txBody>
          <a:bodyPr wrap="square" rtlCol="0">
            <a:spAutoFit/>
          </a:bodyPr>
          <a:lstStyle/>
          <a:p>
            <a:pPr algn="ctr" defTabSz="457200">
              <a:buClr>
                <a:srgbClr val="95C93D"/>
              </a:buClr>
              <a:buSzPct val="150000"/>
            </a:pPr>
            <a:r>
              <a:rPr lang="en-US" sz="4500" b="1" dirty="0" smtClean="0">
                <a:solidFill>
                  <a:srgbClr val="95C93D"/>
                </a:solidFill>
                <a:latin typeface="Arial"/>
                <a:cs typeface="Arial"/>
              </a:rPr>
              <a:t>Trusts</a:t>
            </a:r>
            <a:endParaRPr lang="en-US" sz="4500" b="1" dirty="0">
              <a:solidFill>
                <a:srgbClr val="95C93D"/>
              </a:solidFill>
              <a:latin typeface="Arial"/>
              <a:cs typeface="Arial"/>
            </a:endParaRPr>
          </a:p>
        </p:txBody>
      </p:sp>
      <p:cxnSp>
        <p:nvCxnSpPr>
          <p:cNvPr id="3" name="Straight Connector 2"/>
          <p:cNvCxnSpPr/>
          <p:nvPr/>
        </p:nvCxnSpPr>
        <p:spPr>
          <a:xfrm>
            <a:off x="2140281" y="1189952"/>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1820"/>
          <a:stretch/>
        </p:blipFill>
        <p:spPr>
          <a:xfrm>
            <a:off x="23504" y="1686926"/>
            <a:ext cx="9144000" cy="4058696"/>
          </a:xfrm>
          <a:prstGeom prst="rect">
            <a:avLst/>
          </a:prstGeom>
        </p:spPr>
      </p:pic>
      <p:sp>
        <p:nvSpPr>
          <p:cNvPr id="5" name="TextBox 4"/>
          <p:cNvSpPr txBox="1"/>
          <p:nvPr/>
        </p:nvSpPr>
        <p:spPr>
          <a:xfrm>
            <a:off x="2293013" y="1797524"/>
            <a:ext cx="4965037" cy="584775"/>
          </a:xfrm>
          <a:prstGeom prst="rect">
            <a:avLst/>
          </a:prstGeom>
          <a:noFill/>
        </p:spPr>
        <p:txBody>
          <a:bodyPr wrap="square" rtlCol="0">
            <a:spAutoFit/>
          </a:bodyPr>
          <a:lstStyle/>
          <a:p>
            <a:pPr algn="ctr" defTabSz="457200">
              <a:spcAft>
                <a:spcPts val="1200"/>
              </a:spcAft>
              <a:buClr>
                <a:srgbClr val="95C93D"/>
              </a:buClr>
            </a:pPr>
            <a:r>
              <a:rPr lang="en-US" sz="3200" dirty="0">
                <a:solidFill>
                  <a:prstClr val="black">
                    <a:lumMod val="75000"/>
                    <a:lumOff val="25000"/>
                  </a:prstClr>
                </a:solidFill>
                <a:latin typeface="Arial"/>
                <a:cs typeface="Arial"/>
              </a:rPr>
              <a:t>Revocable vs. Irrevocable</a:t>
            </a:r>
          </a:p>
        </p:txBody>
      </p:sp>
      <p:sp>
        <p:nvSpPr>
          <p:cNvPr id="6" name="TextBox 5"/>
          <p:cNvSpPr txBox="1"/>
          <p:nvPr/>
        </p:nvSpPr>
        <p:spPr>
          <a:xfrm>
            <a:off x="2120780" y="2626529"/>
            <a:ext cx="5309501" cy="584775"/>
          </a:xfrm>
          <a:prstGeom prst="rect">
            <a:avLst/>
          </a:prstGeom>
          <a:noFill/>
        </p:spPr>
        <p:txBody>
          <a:bodyPr wrap="square" rtlCol="0">
            <a:spAutoFit/>
          </a:bodyPr>
          <a:lstStyle/>
          <a:p>
            <a:pPr algn="ctr" defTabSz="457200">
              <a:spcAft>
                <a:spcPts val="1200"/>
              </a:spcAft>
              <a:buClr>
                <a:srgbClr val="95C93D"/>
              </a:buClr>
            </a:pPr>
            <a:r>
              <a:rPr lang="en-US" sz="3200" dirty="0">
                <a:solidFill>
                  <a:prstClr val="black">
                    <a:lumMod val="75000"/>
                    <a:lumOff val="25000"/>
                  </a:prstClr>
                </a:solidFill>
                <a:latin typeface="Arial"/>
                <a:cs typeface="Arial"/>
              </a:rPr>
              <a:t>Inter </a:t>
            </a:r>
            <a:r>
              <a:rPr lang="en-US" sz="3200" dirty="0" err="1">
                <a:solidFill>
                  <a:prstClr val="black">
                    <a:lumMod val="75000"/>
                    <a:lumOff val="25000"/>
                  </a:prstClr>
                </a:solidFill>
                <a:latin typeface="Arial"/>
                <a:cs typeface="Arial"/>
              </a:rPr>
              <a:t>vivos</a:t>
            </a:r>
            <a:r>
              <a:rPr lang="en-US" sz="3200" dirty="0">
                <a:solidFill>
                  <a:prstClr val="black">
                    <a:lumMod val="75000"/>
                    <a:lumOff val="25000"/>
                  </a:prstClr>
                </a:solidFill>
                <a:latin typeface="Arial"/>
                <a:cs typeface="Arial"/>
              </a:rPr>
              <a:t> vs. Testamentary</a:t>
            </a:r>
          </a:p>
        </p:txBody>
      </p:sp>
    </p:spTree>
    <p:extLst>
      <p:ext uri="{BB962C8B-B14F-4D97-AF65-F5344CB8AC3E}">
        <p14:creationId xmlns:p14="http://schemas.microsoft.com/office/powerpoint/2010/main" val="16764496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7845"/>
          <a:stretch/>
        </p:blipFill>
        <p:spPr>
          <a:xfrm>
            <a:off x="1043202" y="1073064"/>
            <a:ext cx="7225350" cy="5211730"/>
          </a:xfrm>
          <a:prstGeom prst="rect">
            <a:avLst/>
          </a:prstGeom>
        </p:spPr>
      </p:pic>
    </p:spTree>
    <p:extLst>
      <p:ext uri="{BB962C8B-B14F-4D97-AF65-F5344CB8AC3E}">
        <p14:creationId xmlns:p14="http://schemas.microsoft.com/office/powerpoint/2010/main" val="1848678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2112450"/>
            <a:ext cx="9144000" cy="738664"/>
          </a:xfrm>
          <a:prstGeom prst="rect">
            <a:avLst/>
          </a:prstGeom>
          <a:noFill/>
        </p:spPr>
        <p:txBody>
          <a:bodyPr wrap="square" rtlCol="0">
            <a:spAutoFit/>
          </a:bodyPr>
          <a:lstStyle/>
          <a:p>
            <a:pPr algn="ctr"/>
            <a:r>
              <a:rPr lang="en-US" sz="4200" b="1" dirty="0" smtClean="0">
                <a:solidFill>
                  <a:schemeClr val="tx1">
                    <a:lumMod val="65000"/>
                    <a:lumOff val="35000"/>
                  </a:schemeClr>
                </a:solidFill>
                <a:latin typeface="Arial"/>
                <a:cs typeface="Arial"/>
              </a:rPr>
              <a:t>Gordon Fischer Law Firm, P.C.</a:t>
            </a:r>
            <a:endParaRPr lang="en-US" sz="4200" b="1" dirty="0">
              <a:solidFill>
                <a:schemeClr val="tx1">
                  <a:lumMod val="65000"/>
                  <a:lumOff val="35000"/>
                </a:schemeClr>
              </a:solidFill>
              <a:latin typeface="Arial"/>
              <a:cs typeface="Arial"/>
            </a:endParaRPr>
          </a:p>
        </p:txBody>
      </p:sp>
      <p:sp>
        <p:nvSpPr>
          <p:cNvPr id="5" name="Rectangle 4"/>
          <p:cNvSpPr/>
          <p:nvPr/>
        </p:nvSpPr>
        <p:spPr>
          <a:xfrm>
            <a:off x="1" y="4318629"/>
            <a:ext cx="9143998" cy="969496"/>
          </a:xfrm>
          <a:prstGeom prst="rect">
            <a:avLst/>
          </a:prstGeom>
        </p:spPr>
        <p:txBody>
          <a:bodyPr wrap="square">
            <a:spAutoFit/>
          </a:bodyPr>
          <a:lstStyle/>
          <a:p>
            <a:pPr algn="ctr">
              <a:spcAft>
                <a:spcPts val="600"/>
              </a:spcAft>
            </a:pPr>
            <a:r>
              <a:rPr lang="en-US" sz="2600" b="1" spc="300" dirty="0" smtClean="0">
                <a:solidFill>
                  <a:srgbClr val="95C93D"/>
                </a:solidFill>
                <a:latin typeface="Arial"/>
                <a:cs typeface="Arial"/>
              </a:rPr>
              <a:t>WWW.GORDONFISCHERLAWFIRM.COM</a:t>
            </a:r>
            <a:endParaRPr lang="en-US" sz="2600" b="1" dirty="0" smtClean="0">
              <a:solidFill>
                <a:schemeClr val="tx1">
                  <a:lumMod val="65000"/>
                  <a:lumOff val="35000"/>
                </a:schemeClr>
              </a:solidFill>
              <a:latin typeface="Arial"/>
              <a:cs typeface="Arial"/>
            </a:endParaRPr>
          </a:p>
          <a:p>
            <a:pPr algn="ctr">
              <a:spcAft>
                <a:spcPts val="600"/>
              </a:spcAft>
            </a:pPr>
            <a:r>
              <a:rPr lang="en-US" sz="2600" b="1" dirty="0" smtClean="0">
                <a:solidFill>
                  <a:schemeClr val="tx1">
                    <a:lumMod val="65000"/>
                    <a:lumOff val="35000"/>
                  </a:schemeClr>
                </a:solidFill>
                <a:latin typeface="Arial"/>
                <a:cs typeface="Arial"/>
              </a:rPr>
              <a:t>515.371.6077  |  gordon@gordonfischerlawfirm.com</a:t>
            </a:r>
            <a:endParaRPr lang="en-US" sz="2600" b="1" dirty="0">
              <a:solidFill>
                <a:schemeClr val="tx1">
                  <a:lumMod val="65000"/>
                  <a:lumOff val="35000"/>
                </a:schemeClr>
              </a:solidFill>
              <a:latin typeface="Arial"/>
              <a:cs typeface="Arial"/>
            </a:endParaRPr>
          </a:p>
        </p:txBody>
      </p:sp>
      <p:sp>
        <p:nvSpPr>
          <p:cNvPr id="4" name="TextBox 3"/>
          <p:cNvSpPr txBox="1"/>
          <p:nvPr/>
        </p:nvSpPr>
        <p:spPr>
          <a:xfrm>
            <a:off x="0" y="2802466"/>
            <a:ext cx="9143999" cy="1031051"/>
          </a:xfrm>
          <a:prstGeom prst="rect">
            <a:avLst/>
          </a:prstGeom>
          <a:noFill/>
        </p:spPr>
        <p:txBody>
          <a:bodyPr wrap="square" rtlCol="0">
            <a:spAutoFit/>
          </a:bodyPr>
          <a:lstStyle/>
          <a:p>
            <a:pPr algn="ctr">
              <a:spcAft>
                <a:spcPts val="600"/>
              </a:spcAft>
            </a:pPr>
            <a:r>
              <a:rPr lang="en-US" sz="2800" dirty="0" smtClean="0">
                <a:solidFill>
                  <a:schemeClr val="tx1">
                    <a:lumMod val="65000"/>
                    <a:lumOff val="35000"/>
                  </a:schemeClr>
                </a:solidFill>
                <a:latin typeface="Arial"/>
                <a:cs typeface="Arial"/>
              </a:rPr>
              <a:t>325 E. Washington Street, Suite 100</a:t>
            </a:r>
          </a:p>
          <a:p>
            <a:pPr algn="ctr">
              <a:spcAft>
                <a:spcPts val="600"/>
              </a:spcAft>
            </a:pPr>
            <a:r>
              <a:rPr lang="en-US" sz="2800" dirty="0" smtClean="0">
                <a:solidFill>
                  <a:schemeClr val="tx1">
                    <a:lumMod val="65000"/>
                    <a:lumOff val="35000"/>
                  </a:schemeClr>
                </a:solidFill>
                <a:latin typeface="Arial"/>
                <a:cs typeface="Arial"/>
              </a:rPr>
              <a:t>Iowa City, IA  52240</a:t>
            </a:r>
            <a:endParaRPr lang="en-US" sz="2800" dirty="0">
              <a:solidFill>
                <a:schemeClr val="tx1">
                  <a:lumMod val="65000"/>
                  <a:lumOff val="35000"/>
                </a:schemeClr>
              </a:solidFill>
              <a:latin typeface="Arial"/>
              <a:cs typeface="Arial"/>
            </a:endParaRPr>
          </a:p>
        </p:txBody>
      </p:sp>
      <p:cxnSp>
        <p:nvCxnSpPr>
          <p:cNvPr id="7" name="Straight Connector 6"/>
          <p:cNvCxnSpPr/>
          <p:nvPr/>
        </p:nvCxnSpPr>
        <p:spPr>
          <a:xfrm>
            <a:off x="1917700" y="4064000"/>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2" name="TextBox 1"/>
          <p:cNvSpPr txBox="1"/>
          <p:nvPr/>
        </p:nvSpPr>
        <p:spPr>
          <a:xfrm>
            <a:off x="9781953" y="110578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9171600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88486"/>
            <a:ext cx="9144000" cy="784830"/>
          </a:xfrm>
          <a:prstGeom prst="rect">
            <a:avLst/>
          </a:prstGeom>
          <a:noFill/>
        </p:spPr>
        <p:txBody>
          <a:bodyPr wrap="square" rtlCol="0">
            <a:spAutoFit/>
          </a:bodyPr>
          <a:lstStyle/>
          <a:p>
            <a:pPr lvl="0" algn="ctr">
              <a:spcAft>
                <a:spcPts val="600"/>
              </a:spcAft>
              <a:buClr>
                <a:srgbClr val="95C93D"/>
              </a:buClr>
              <a:buSzPct val="150000"/>
            </a:pPr>
            <a:r>
              <a:rPr lang="en-US" sz="4500" b="1" dirty="0" smtClean="0">
                <a:solidFill>
                  <a:srgbClr val="95C93D"/>
                </a:solidFill>
                <a:latin typeface="Arial"/>
                <a:cs typeface="Arial"/>
              </a:rPr>
              <a:t>Three Learning Objectives</a:t>
            </a:r>
          </a:p>
        </p:txBody>
      </p:sp>
      <p:sp>
        <p:nvSpPr>
          <p:cNvPr id="5" name="TextBox 4"/>
          <p:cNvSpPr txBox="1"/>
          <p:nvPr/>
        </p:nvSpPr>
        <p:spPr>
          <a:xfrm>
            <a:off x="423331" y="1992130"/>
            <a:ext cx="8257117" cy="3093154"/>
          </a:xfrm>
          <a:prstGeom prst="rect">
            <a:avLst/>
          </a:prstGeom>
          <a:noFill/>
        </p:spPr>
        <p:txBody>
          <a:bodyPr wrap="square" rtlCol="0">
            <a:spAutoFit/>
          </a:bodyPr>
          <a:lstStyle/>
          <a:p>
            <a:pPr marL="514350" lvl="0" indent="-514350">
              <a:spcAft>
                <a:spcPts val="1800"/>
              </a:spcAft>
              <a:buClr>
                <a:srgbClr val="95C93D"/>
              </a:buClr>
              <a:buSzPct val="125000"/>
              <a:buAutoNum type="arabicPeriod"/>
            </a:pPr>
            <a:r>
              <a:rPr lang="en-US" sz="3000" dirty="0" smtClean="0">
                <a:solidFill>
                  <a:schemeClr val="tx1">
                    <a:lumMod val="75000"/>
                    <a:lumOff val="25000"/>
                  </a:schemeClr>
                </a:solidFill>
                <a:latin typeface="Arial"/>
                <a:cs typeface="Arial"/>
              </a:rPr>
              <a:t>Five major reasons </a:t>
            </a:r>
            <a:r>
              <a:rPr lang="en-US" sz="3000" dirty="0">
                <a:solidFill>
                  <a:schemeClr val="tx1">
                    <a:lumMod val="75000"/>
                    <a:lumOff val="25000"/>
                  </a:schemeClr>
                </a:solidFill>
                <a:latin typeface="Arial"/>
                <a:cs typeface="Arial"/>
              </a:rPr>
              <a:t>you need an estate </a:t>
            </a:r>
            <a:r>
              <a:rPr lang="en-US" sz="3000" dirty="0" smtClean="0">
                <a:solidFill>
                  <a:schemeClr val="tx1">
                    <a:lumMod val="75000"/>
                    <a:lumOff val="25000"/>
                  </a:schemeClr>
                </a:solidFill>
                <a:latin typeface="Arial"/>
                <a:cs typeface="Arial"/>
              </a:rPr>
              <a:t>plan</a:t>
            </a:r>
            <a:endParaRPr lang="en-US" sz="3000" b="1" i="1" dirty="0" smtClean="0">
              <a:solidFill>
                <a:schemeClr val="tx1">
                  <a:lumMod val="75000"/>
                  <a:lumOff val="25000"/>
                </a:schemeClr>
              </a:solidFill>
              <a:latin typeface="Times New Roman" charset="0"/>
              <a:ea typeface="Times New Roman" charset="0"/>
              <a:cs typeface="Times New Roman" charset="0"/>
            </a:endParaRPr>
          </a:p>
          <a:p>
            <a:pPr marL="514350" lvl="0" indent="-514350">
              <a:spcAft>
                <a:spcPts val="1800"/>
              </a:spcAft>
              <a:buClr>
                <a:srgbClr val="95C93D"/>
              </a:buClr>
              <a:buSzPct val="125000"/>
              <a:buAutoNum type="arabicPeriod"/>
            </a:pPr>
            <a:r>
              <a:rPr lang="en-US" sz="3000" dirty="0" smtClean="0">
                <a:solidFill>
                  <a:schemeClr val="tx1">
                    <a:lumMod val="75000"/>
                    <a:lumOff val="25000"/>
                  </a:schemeClr>
                </a:solidFill>
                <a:latin typeface="Arial"/>
                <a:cs typeface="Arial"/>
              </a:rPr>
              <a:t>Six “must have” estate planning documents</a:t>
            </a:r>
          </a:p>
          <a:p>
            <a:pPr marL="514350" lvl="0" indent="-514350">
              <a:spcAft>
                <a:spcPts val="1800"/>
              </a:spcAft>
              <a:buClr>
                <a:srgbClr val="95C93D"/>
              </a:buClr>
              <a:buSzPct val="125000"/>
              <a:buAutoNum type="arabicPeriod"/>
            </a:pPr>
            <a:r>
              <a:rPr lang="en-US" sz="3000" dirty="0" smtClean="0">
                <a:solidFill>
                  <a:schemeClr val="tx1">
                    <a:lumMod val="75000"/>
                    <a:lumOff val="25000"/>
                  </a:schemeClr>
                </a:solidFill>
                <a:latin typeface="Arial"/>
                <a:cs typeface="Arial"/>
              </a:rPr>
              <a:t>Eight common mistakes </a:t>
            </a:r>
            <a:r>
              <a:rPr lang="en-US" sz="3000" dirty="0">
                <a:solidFill>
                  <a:schemeClr val="tx1">
                    <a:lumMod val="75000"/>
                    <a:lumOff val="25000"/>
                  </a:schemeClr>
                </a:solidFill>
                <a:latin typeface="Arial"/>
                <a:cs typeface="Arial"/>
              </a:rPr>
              <a:t>in estate planning </a:t>
            </a:r>
            <a:br>
              <a:rPr lang="en-US" sz="3000" dirty="0">
                <a:solidFill>
                  <a:schemeClr val="tx1">
                    <a:lumMod val="75000"/>
                    <a:lumOff val="25000"/>
                  </a:schemeClr>
                </a:solidFill>
                <a:latin typeface="Arial"/>
                <a:cs typeface="Arial"/>
              </a:rPr>
            </a:br>
            <a:r>
              <a:rPr lang="en-US" sz="3000" dirty="0">
                <a:solidFill>
                  <a:schemeClr val="tx1">
                    <a:lumMod val="75000"/>
                    <a:lumOff val="25000"/>
                  </a:schemeClr>
                </a:solidFill>
                <a:latin typeface="Arial"/>
                <a:cs typeface="Arial"/>
              </a:rPr>
              <a:t>	</a:t>
            </a:r>
            <a:r>
              <a:rPr lang="en-US" sz="3000" i="1" dirty="0">
                <a:solidFill>
                  <a:schemeClr val="tx1">
                    <a:lumMod val="75000"/>
                    <a:lumOff val="25000"/>
                  </a:schemeClr>
                </a:solidFill>
                <a:latin typeface="Arial"/>
                <a:cs typeface="Arial"/>
              </a:rPr>
              <a:t>(and how to avoid them!</a:t>
            </a:r>
            <a:r>
              <a:rPr lang="en-US" sz="3000" i="1" dirty="0" smtClean="0">
                <a:solidFill>
                  <a:schemeClr val="tx1">
                    <a:lumMod val="75000"/>
                    <a:lumOff val="25000"/>
                  </a:schemeClr>
                </a:solidFill>
                <a:latin typeface="Arial"/>
                <a:cs typeface="Arial"/>
              </a:rPr>
              <a:t>)</a:t>
            </a:r>
          </a:p>
          <a:p>
            <a:pPr lvl="0">
              <a:spcAft>
                <a:spcPts val="1800"/>
              </a:spcAft>
              <a:buClr>
                <a:srgbClr val="95C93D"/>
              </a:buClr>
              <a:buSzPct val="125000"/>
            </a:pPr>
            <a:endParaRPr lang="en-US" sz="3000" dirty="0" smtClean="0">
              <a:solidFill>
                <a:schemeClr val="tx1">
                  <a:lumMod val="75000"/>
                  <a:lumOff val="25000"/>
                </a:schemeClr>
              </a:solidFill>
              <a:latin typeface="Arial"/>
              <a:cs typeface="Arial"/>
            </a:endParaRPr>
          </a:p>
        </p:txBody>
      </p:sp>
      <p:cxnSp>
        <p:nvCxnSpPr>
          <p:cNvPr id="6" name="Straight Connector 5"/>
          <p:cNvCxnSpPr/>
          <p:nvPr/>
        </p:nvCxnSpPr>
        <p:spPr>
          <a:xfrm>
            <a:off x="1916640" y="1428750"/>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4774766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39938"/>
            <a:ext cx="9144000" cy="5385179"/>
          </a:xfrm>
          <a:prstGeom prst="rect">
            <a:avLst/>
          </a:prstGeom>
        </p:spPr>
      </p:pic>
      <p:sp>
        <p:nvSpPr>
          <p:cNvPr id="6" name="TextBox 5"/>
          <p:cNvSpPr txBox="1"/>
          <p:nvPr/>
        </p:nvSpPr>
        <p:spPr>
          <a:xfrm>
            <a:off x="4653888" y="4688175"/>
            <a:ext cx="4490113" cy="2169825"/>
          </a:xfrm>
          <a:prstGeom prst="rect">
            <a:avLst/>
          </a:prstGeom>
          <a:noFill/>
        </p:spPr>
        <p:txBody>
          <a:bodyPr wrap="square" rtlCol="0">
            <a:spAutoFit/>
          </a:bodyPr>
          <a:lstStyle/>
          <a:p>
            <a:pPr algn="ctr" defTabSz="457200">
              <a:buClr>
                <a:srgbClr val="95C93D"/>
              </a:buClr>
              <a:buSzPct val="150000"/>
            </a:pPr>
            <a:r>
              <a:rPr lang="en-US" sz="4500" b="1" dirty="0">
                <a:solidFill>
                  <a:prstClr val="white"/>
                </a:solidFill>
                <a:latin typeface="Arial"/>
                <a:cs typeface="Arial"/>
              </a:rPr>
              <a:t>Questions are encouraged!</a:t>
            </a:r>
          </a:p>
          <a:p>
            <a:pPr algn="ctr" defTabSz="457200">
              <a:buClr>
                <a:srgbClr val="95C93D"/>
              </a:buClr>
              <a:buSzPct val="150000"/>
            </a:pPr>
            <a:endParaRPr lang="en-US" sz="4500" b="1" dirty="0">
              <a:solidFill>
                <a:prstClr val="white"/>
              </a:solidFill>
              <a:latin typeface="Arial"/>
              <a:cs typeface="Arial"/>
            </a:endParaRPr>
          </a:p>
        </p:txBody>
      </p:sp>
    </p:spTree>
    <p:extLst>
      <p:ext uri="{BB962C8B-B14F-4D97-AF65-F5344CB8AC3E}">
        <p14:creationId xmlns:p14="http://schemas.microsoft.com/office/powerpoint/2010/main" val="35558581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100" y="1070883"/>
            <a:ext cx="7710985" cy="5140657"/>
          </a:xfrm>
          <a:prstGeom prst="rect">
            <a:avLst/>
          </a:prstGeom>
        </p:spPr>
      </p:pic>
      <p:sp>
        <p:nvSpPr>
          <p:cNvPr id="8" name="TextBox 7"/>
          <p:cNvSpPr txBox="1"/>
          <p:nvPr/>
        </p:nvSpPr>
        <p:spPr>
          <a:xfrm>
            <a:off x="0" y="1181871"/>
            <a:ext cx="9144000" cy="784830"/>
          </a:xfrm>
          <a:prstGeom prst="rect">
            <a:avLst/>
          </a:prstGeom>
          <a:noFill/>
        </p:spPr>
        <p:txBody>
          <a:bodyPr wrap="square" rtlCol="0">
            <a:spAutoFit/>
          </a:bodyPr>
          <a:lstStyle/>
          <a:p>
            <a:pPr algn="ctr" defTabSz="457200">
              <a:buClr>
                <a:srgbClr val="95C93D"/>
              </a:buClr>
              <a:buSzPct val="150000"/>
            </a:pPr>
            <a:r>
              <a:rPr lang="en-US" sz="4500" b="1" dirty="0">
                <a:solidFill>
                  <a:prstClr val="white"/>
                </a:solidFill>
                <a:latin typeface="Arial"/>
                <a:cs typeface="Arial"/>
              </a:rPr>
              <a:t>One word: Simple.</a:t>
            </a:r>
          </a:p>
        </p:txBody>
      </p:sp>
    </p:spTree>
    <p:extLst>
      <p:ext uri="{BB962C8B-B14F-4D97-AF65-F5344CB8AC3E}">
        <p14:creationId xmlns:p14="http://schemas.microsoft.com/office/powerpoint/2010/main" val="9593578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50" y="33581"/>
            <a:ext cx="9144000" cy="1477328"/>
          </a:xfrm>
          <a:prstGeom prst="rect">
            <a:avLst/>
          </a:prstGeom>
          <a:noFill/>
        </p:spPr>
        <p:txBody>
          <a:bodyPr wrap="square" rtlCol="0">
            <a:spAutoFit/>
          </a:bodyPr>
          <a:lstStyle/>
          <a:p>
            <a:pPr algn="ctr" defTabSz="457200">
              <a:buClr>
                <a:srgbClr val="95C93D"/>
              </a:buClr>
              <a:buSzPct val="150000"/>
            </a:pPr>
            <a:r>
              <a:rPr lang="en-US" sz="4500" b="1" dirty="0">
                <a:solidFill>
                  <a:srgbClr val="95C93D"/>
                </a:solidFill>
                <a:latin typeface="Arial"/>
                <a:cs typeface="Arial"/>
              </a:rPr>
              <a:t>What do you mean by</a:t>
            </a:r>
            <a:br>
              <a:rPr lang="en-US" sz="4500" b="1" dirty="0">
                <a:solidFill>
                  <a:srgbClr val="95C93D"/>
                </a:solidFill>
                <a:latin typeface="Arial"/>
                <a:cs typeface="Arial"/>
              </a:rPr>
            </a:br>
            <a:r>
              <a:rPr lang="en-US" sz="4500" b="1" dirty="0">
                <a:solidFill>
                  <a:srgbClr val="95C93D"/>
                </a:solidFill>
                <a:latin typeface="Arial"/>
                <a:cs typeface="Arial"/>
              </a:rPr>
              <a:t>an estate plan, anyway?</a:t>
            </a:r>
          </a:p>
        </p:txBody>
      </p:sp>
      <p:cxnSp>
        <p:nvCxnSpPr>
          <p:cNvPr id="8" name="Straight Connector 7"/>
          <p:cNvCxnSpPr/>
          <p:nvPr/>
        </p:nvCxnSpPr>
        <p:spPr>
          <a:xfrm>
            <a:off x="1969558" y="1632424"/>
            <a:ext cx="5270500" cy="0"/>
          </a:xfrm>
          <a:prstGeom prst="line">
            <a:avLst/>
          </a:prstGeom>
          <a:ln>
            <a:solidFill>
              <a:srgbClr val="989999"/>
            </a:solidFill>
          </a:ln>
        </p:spPr>
        <p:style>
          <a:lnRef idx="1">
            <a:schemeClr val="accent6"/>
          </a:lnRef>
          <a:fillRef idx="0">
            <a:schemeClr val="accent6"/>
          </a:fillRef>
          <a:effectRef idx="0">
            <a:schemeClr val="accent6"/>
          </a:effectRef>
          <a:fontRef idx="minor">
            <a:schemeClr val="tx1"/>
          </a:fontRef>
        </p:style>
      </p:cxnSp>
      <p:sp>
        <p:nvSpPr>
          <p:cNvPr id="9" name="TextBox 8"/>
          <p:cNvSpPr txBox="1"/>
          <p:nvPr/>
        </p:nvSpPr>
        <p:spPr>
          <a:xfrm>
            <a:off x="196850" y="1964866"/>
            <a:ext cx="8985250" cy="2939266"/>
          </a:xfrm>
          <a:prstGeom prst="rect">
            <a:avLst/>
          </a:prstGeom>
          <a:noFill/>
        </p:spPr>
        <p:txBody>
          <a:bodyPr wrap="square" rtlCol="0">
            <a:spAutoFit/>
          </a:bodyPr>
          <a:lstStyle/>
          <a:p>
            <a:pPr algn="ctr" defTabSz="457200">
              <a:spcAft>
                <a:spcPts val="600"/>
              </a:spcAft>
              <a:buClr>
                <a:srgbClr val="95C93D"/>
              </a:buClr>
              <a:buSzPct val="125000"/>
            </a:pPr>
            <a:r>
              <a:rPr lang="en-US" sz="3400" dirty="0">
                <a:solidFill>
                  <a:prstClr val="black">
                    <a:lumMod val="75000"/>
                    <a:lumOff val="25000"/>
                  </a:prstClr>
                </a:solidFill>
                <a:latin typeface="Arial"/>
                <a:cs typeface="Arial"/>
              </a:rPr>
              <a:t>An estate plan consists of several legal documents to prepare for death or disability.</a:t>
            </a:r>
          </a:p>
          <a:p>
            <a:pPr algn="ctr" defTabSz="457200">
              <a:spcAft>
                <a:spcPts val="600"/>
              </a:spcAft>
              <a:buClr>
                <a:srgbClr val="95C93D"/>
              </a:buClr>
              <a:buSzPct val="125000"/>
            </a:pPr>
            <a:endParaRPr lang="en-US" sz="3000" dirty="0">
              <a:solidFill>
                <a:prstClr val="black">
                  <a:lumMod val="75000"/>
                  <a:lumOff val="25000"/>
                </a:prstClr>
              </a:solidFill>
              <a:latin typeface="Arial"/>
              <a:cs typeface="Arial"/>
            </a:endParaRPr>
          </a:p>
          <a:p>
            <a:pPr algn="ctr" defTabSz="457200">
              <a:spcAft>
                <a:spcPts val="600"/>
              </a:spcAft>
              <a:buClr>
                <a:srgbClr val="95C93D"/>
              </a:buClr>
              <a:buSzPct val="125000"/>
            </a:pPr>
            <a:r>
              <a:rPr lang="en-US" sz="3400" dirty="0">
                <a:solidFill>
                  <a:prstClr val="black">
                    <a:lumMod val="75000"/>
                    <a:lumOff val="25000"/>
                  </a:prstClr>
                </a:solidFill>
                <a:latin typeface="Arial"/>
                <a:cs typeface="Arial"/>
              </a:rPr>
              <a:t>Yes, </a:t>
            </a:r>
            <a:r>
              <a:rPr lang="en-US" sz="3400" b="1" u="sng" dirty="0">
                <a:solidFill>
                  <a:prstClr val="black">
                    <a:lumMod val="75000"/>
                    <a:lumOff val="25000"/>
                  </a:prstClr>
                </a:solidFill>
                <a:latin typeface="Arial"/>
                <a:cs typeface="Arial"/>
              </a:rPr>
              <a:t>you</a:t>
            </a:r>
            <a:r>
              <a:rPr lang="en-US" sz="3400" dirty="0">
                <a:solidFill>
                  <a:prstClr val="black">
                    <a:lumMod val="75000"/>
                    <a:lumOff val="25000"/>
                  </a:prstClr>
                </a:solidFill>
                <a:latin typeface="Arial"/>
                <a:cs typeface="Arial"/>
              </a:rPr>
              <a:t> need an estate plan.</a:t>
            </a:r>
          </a:p>
          <a:p>
            <a:pPr algn="ctr" defTabSz="457200">
              <a:spcAft>
                <a:spcPts val="600"/>
              </a:spcAft>
              <a:buClr>
                <a:srgbClr val="95C93D"/>
              </a:buClr>
              <a:buSzPct val="125000"/>
            </a:pPr>
            <a:endParaRPr lang="en-US" sz="3400" b="1" dirty="0">
              <a:solidFill>
                <a:prstClr val="black">
                  <a:lumMod val="75000"/>
                  <a:lumOff val="25000"/>
                </a:prstClr>
              </a:solidFill>
              <a:latin typeface="Arial"/>
              <a:cs typeface="Arial"/>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70394"/>
          <a:stretch/>
        </p:blipFill>
        <p:spPr>
          <a:xfrm>
            <a:off x="2246376" y="4299045"/>
            <a:ext cx="4886198" cy="1808034"/>
          </a:xfrm>
          <a:prstGeom prst="rect">
            <a:avLst/>
          </a:prstGeom>
        </p:spPr>
      </p:pic>
    </p:spTree>
    <p:extLst>
      <p:ext uri="{BB962C8B-B14F-4D97-AF65-F5344CB8AC3E}">
        <p14:creationId xmlns:p14="http://schemas.microsoft.com/office/powerpoint/2010/main" val="27805419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7709</TotalTime>
  <Words>1950</Words>
  <Application>Microsoft Macintosh PowerPoint</Application>
  <PresentationFormat>On-screen Show (4:3)</PresentationFormat>
  <Paragraphs>298</Paragraphs>
  <Slides>59</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Calibri</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Caitlyn Mills</dc:creator>
  <cp:lastModifiedBy>Mackensie Graham</cp:lastModifiedBy>
  <cp:revision>250</cp:revision>
  <dcterms:created xsi:type="dcterms:W3CDTF">2016-02-02T18:54:51Z</dcterms:created>
  <dcterms:modified xsi:type="dcterms:W3CDTF">2017-04-26T13:12:27Z</dcterms:modified>
</cp:coreProperties>
</file>